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75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9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3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4.png"/><Relationship Id="rId9" Type="http://schemas.openxmlformats.org/officeDocument/2006/relationships/image" Target="../media/image125.pn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" Type="http://schemas.openxmlformats.org/officeDocument/2006/relationships/image" Target="../media/image13.png"/><Relationship Id="rId21" Type="http://schemas.openxmlformats.org/officeDocument/2006/relationships/image" Target="../media/image146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41.pn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40.png"/><Relationship Id="rId10" Type="http://schemas.openxmlformats.org/officeDocument/2006/relationships/image" Target="../media/image135.png"/><Relationship Id="rId19" Type="http://schemas.openxmlformats.org/officeDocument/2006/relationships/image" Target="../media/image144.png"/><Relationship Id="rId4" Type="http://schemas.openxmlformats.org/officeDocument/2006/relationships/image" Target="../media/image14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Relationship Id="rId2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2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.png"/><Relationship Id="rId9" Type="http://schemas.openxmlformats.org/officeDocument/2006/relationships/image" Target="../media/image1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6.png"/><Relationship Id="rId3" Type="http://schemas.openxmlformats.org/officeDocument/2006/relationships/image" Target="../media/image13.png"/><Relationship Id="rId21" Type="http://schemas.openxmlformats.org/officeDocument/2006/relationships/image" Target="../media/image12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64.pn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7.png"/><Relationship Id="rId4" Type="http://schemas.openxmlformats.org/officeDocument/2006/relationships/image" Target="../media/image14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18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8.png"/><Relationship Id="rId10" Type="http://schemas.openxmlformats.org/officeDocument/2006/relationships/image" Target="../media/image174.png"/><Relationship Id="rId4" Type="http://schemas.openxmlformats.org/officeDocument/2006/relationships/image" Target="../media/image14.png"/><Relationship Id="rId9" Type="http://schemas.openxmlformats.org/officeDocument/2006/relationships/image" Target="../media/image173.png"/><Relationship Id="rId14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26" Type="http://schemas.openxmlformats.org/officeDocument/2006/relationships/image" Target="../media/image202.png"/><Relationship Id="rId3" Type="http://schemas.openxmlformats.org/officeDocument/2006/relationships/image" Target="../media/image181.png"/><Relationship Id="rId21" Type="http://schemas.openxmlformats.org/officeDocument/2006/relationships/image" Target="../media/image197.png"/><Relationship Id="rId7" Type="http://schemas.openxmlformats.org/officeDocument/2006/relationships/image" Target="../media/image184.png"/><Relationship Id="rId12" Type="http://schemas.openxmlformats.org/officeDocument/2006/relationships/image" Target="../media/image188.png"/><Relationship Id="rId17" Type="http://schemas.openxmlformats.org/officeDocument/2006/relationships/image" Target="../media/image193.png"/><Relationship Id="rId25" Type="http://schemas.openxmlformats.org/officeDocument/2006/relationships/image" Target="../media/image20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7.png"/><Relationship Id="rId24" Type="http://schemas.openxmlformats.org/officeDocument/2006/relationships/image" Target="../media/image200.png"/><Relationship Id="rId5" Type="http://schemas.openxmlformats.org/officeDocument/2006/relationships/image" Target="../media/image182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10" Type="http://schemas.openxmlformats.org/officeDocument/2006/relationships/image" Target="../media/image186.png"/><Relationship Id="rId19" Type="http://schemas.openxmlformats.org/officeDocument/2006/relationships/image" Target="../media/image195.png"/><Relationship Id="rId4" Type="http://schemas.openxmlformats.org/officeDocument/2006/relationships/image" Target="../media/image14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Relationship Id="rId27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5.png"/><Relationship Id="rId3" Type="http://schemas.openxmlformats.org/officeDocument/2006/relationships/image" Target="../media/image13.png"/><Relationship Id="rId21" Type="http://schemas.openxmlformats.org/officeDocument/2006/relationships/image" Target="../media/image217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13.png"/><Relationship Id="rId20" Type="http://schemas.openxmlformats.org/officeDocument/2006/relationships/image" Target="../media/image2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110.png"/><Relationship Id="rId23" Type="http://schemas.openxmlformats.org/officeDocument/2006/relationships/image" Target="../media/image12.png"/><Relationship Id="rId10" Type="http://schemas.openxmlformats.org/officeDocument/2006/relationships/image" Target="../media/image208.png"/><Relationship Id="rId19" Type="http://schemas.openxmlformats.org/officeDocument/2006/relationships/image" Target="../media/image87.png"/><Relationship Id="rId4" Type="http://schemas.openxmlformats.org/officeDocument/2006/relationships/image" Target="../media/image14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Relationship Id="rId22" Type="http://schemas.openxmlformats.org/officeDocument/2006/relationships/image" Target="../media/image9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18" Type="http://schemas.openxmlformats.org/officeDocument/2006/relationships/image" Target="../media/image231.png"/><Relationship Id="rId26" Type="http://schemas.openxmlformats.org/officeDocument/2006/relationships/image" Target="../media/image12.png"/><Relationship Id="rId3" Type="http://schemas.openxmlformats.org/officeDocument/2006/relationships/image" Target="../media/image13.png"/><Relationship Id="rId21" Type="http://schemas.openxmlformats.org/officeDocument/2006/relationships/image" Target="../media/image234.png"/><Relationship Id="rId7" Type="http://schemas.openxmlformats.org/officeDocument/2006/relationships/image" Target="../media/image220.png"/><Relationship Id="rId12" Type="http://schemas.openxmlformats.org/officeDocument/2006/relationships/image" Target="../media/image225.png"/><Relationship Id="rId17" Type="http://schemas.openxmlformats.org/officeDocument/2006/relationships/image" Target="../media/image230.png"/><Relationship Id="rId25" Type="http://schemas.openxmlformats.org/officeDocument/2006/relationships/image" Target="../media/image23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9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24" Type="http://schemas.openxmlformats.org/officeDocument/2006/relationships/image" Target="../media/image237.png"/><Relationship Id="rId5" Type="http://schemas.openxmlformats.org/officeDocument/2006/relationships/image" Target="../media/image218.png"/><Relationship Id="rId15" Type="http://schemas.openxmlformats.org/officeDocument/2006/relationships/image" Target="../media/image228.png"/><Relationship Id="rId23" Type="http://schemas.openxmlformats.org/officeDocument/2006/relationships/image" Target="../media/image236.png"/><Relationship Id="rId10" Type="http://schemas.openxmlformats.org/officeDocument/2006/relationships/image" Target="../media/image223.png"/><Relationship Id="rId19" Type="http://schemas.openxmlformats.org/officeDocument/2006/relationships/image" Target="../media/image232.png"/><Relationship Id="rId4" Type="http://schemas.openxmlformats.org/officeDocument/2006/relationships/image" Target="../media/image14.png"/><Relationship Id="rId9" Type="http://schemas.openxmlformats.org/officeDocument/2006/relationships/image" Target="../media/image222.png"/><Relationship Id="rId14" Type="http://schemas.openxmlformats.org/officeDocument/2006/relationships/image" Target="../media/image227.png"/><Relationship Id="rId22" Type="http://schemas.openxmlformats.org/officeDocument/2006/relationships/image" Target="../media/image2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26" Type="http://schemas.openxmlformats.org/officeDocument/2006/relationships/image" Target="../media/image260.png"/><Relationship Id="rId3" Type="http://schemas.openxmlformats.org/officeDocument/2006/relationships/image" Target="../media/image13.png"/><Relationship Id="rId21" Type="http://schemas.openxmlformats.org/officeDocument/2006/relationships/image" Target="../media/image255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5" Type="http://schemas.openxmlformats.org/officeDocument/2006/relationships/image" Target="../media/image25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50.png"/><Relationship Id="rId20" Type="http://schemas.openxmlformats.org/officeDocument/2006/relationships/image" Target="../media/image254.png"/><Relationship Id="rId29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24" Type="http://schemas.openxmlformats.org/officeDocument/2006/relationships/image" Target="../media/image258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23" Type="http://schemas.openxmlformats.org/officeDocument/2006/relationships/image" Target="../media/image257.png"/><Relationship Id="rId28" Type="http://schemas.openxmlformats.org/officeDocument/2006/relationships/image" Target="../media/image262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4" Type="http://schemas.openxmlformats.org/officeDocument/2006/relationships/image" Target="../media/image14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Relationship Id="rId22" Type="http://schemas.openxmlformats.org/officeDocument/2006/relationships/image" Target="../media/image256.png"/><Relationship Id="rId27" Type="http://schemas.openxmlformats.org/officeDocument/2006/relationships/image" Target="../media/image2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13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265.png"/><Relationship Id="rId12" Type="http://schemas.openxmlformats.org/officeDocument/2006/relationships/image" Target="../media/image2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4.png"/><Relationship Id="rId11" Type="http://schemas.openxmlformats.org/officeDocument/2006/relationships/image" Target="../media/image47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14.png"/><Relationship Id="rId9" Type="http://schemas.openxmlformats.org/officeDocument/2006/relationships/image" Target="../media/image2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13.png"/><Relationship Id="rId7" Type="http://schemas.openxmlformats.org/officeDocument/2006/relationships/image" Target="../media/image273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2.pn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19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14.png"/><Relationship Id="rId9" Type="http://schemas.openxmlformats.org/officeDocument/2006/relationships/image" Target="../media/image53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13.png"/><Relationship Id="rId21" Type="http://schemas.openxmlformats.org/officeDocument/2006/relationships/image" Target="../media/image1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14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13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14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3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7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4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850" y="3143250"/>
            <a:ext cx="46863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8400" y="1085850"/>
            <a:ext cx="7315200" cy="2438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8400" y="1085850"/>
            <a:ext cx="7315200" cy="2438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1217" y="5505450"/>
            <a:ext cx="1331863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7380" y="5505450"/>
            <a:ext cx="1201341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3021" y="5505450"/>
            <a:ext cx="1386185" cy="266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3506" y="5505450"/>
            <a:ext cx="582364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0170" y="5505450"/>
            <a:ext cx="1090464" cy="26670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09600" y="3829050"/>
            <a:ext cx="109728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Classification &amp; Object Detection System</a:t>
            </a:r>
            <a:endParaRPr lang="en-US" sz="3600" dirty="0"/>
          </a:p>
        </p:txBody>
      </p:sp>
      <p:sp>
        <p:nvSpPr>
          <p:cNvPr id="14" name="Text 1"/>
          <p:cNvSpPr/>
          <p:nvPr/>
        </p:nvSpPr>
        <p:spPr>
          <a:xfrm>
            <a:off x="1232193" y="4895850"/>
            <a:ext cx="97274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Using Deep Learning, Transfer Learning, and HuggingFace Deployment</a:t>
            </a:r>
            <a:endParaRPr lang="en-US" sz="1800" dirty="0"/>
          </a:p>
        </p:txBody>
      </p:sp>
      <p:sp>
        <p:nvSpPr>
          <p:cNvPr id="15" name="Text 2"/>
          <p:cNvSpPr/>
          <p:nvPr/>
        </p:nvSpPr>
        <p:spPr>
          <a:xfrm>
            <a:off x="3185517" y="5505450"/>
            <a:ext cx="15982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Computer Vision</a:t>
            </a:r>
            <a:endParaRPr lang="en-US" sz="1050" dirty="0"/>
          </a:p>
        </p:txBody>
      </p:sp>
      <p:sp>
        <p:nvSpPr>
          <p:cNvPr id="16" name="Text 3"/>
          <p:cNvSpPr/>
          <p:nvPr/>
        </p:nvSpPr>
        <p:spPr>
          <a:xfrm>
            <a:off x="4631680" y="5505450"/>
            <a:ext cx="144160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Deep Learning</a:t>
            </a:r>
            <a:endParaRPr lang="en-US" sz="1050" dirty="0"/>
          </a:p>
        </p:txBody>
      </p:sp>
      <p:sp>
        <p:nvSpPr>
          <p:cNvPr id="17" name="Text 4"/>
          <p:cNvSpPr/>
          <p:nvPr/>
        </p:nvSpPr>
        <p:spPr>
          <a:xfrm>
            <a:off x="5947321" y="5505450"/>
            <a:ext cx="166342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Transfer Learning</a:t>
            </a:r>
            <a:endParaRPr lang="en-US" sz="1050" dirty="0"/>
          </a:p>
        </p:txBody>
      </p:sp>
      <p:sp>
        <p:nvSpPr>
          <p:cNvPr id="18" name="Text 5"/>
          <p:cNvSpPr/>
          <p:nvPr/>
        </p:nvSpPr>
        <p:spPr>
          <a:xfrm>
            <a:off x="7447806" y="5505450"/>
            <a:ext cx="698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YOLO</a:t>
            </a:r>
            <a:endParaRPr lang="en-US" sz="1050" dirty="0"/>
          </a:p>
        </p:txBody>
      </p:sp>
      <p:sp>
        <p:nvSpPr>
          <p:cNvPr id="19" name="Text 6"/>
          <p:cNvSpPr/>
          <p:nvPr/>
        </p:nvSpPr>
        <p:spPr>
          <a:xfrm>
            <a:off x="8144470" y="5505450"/>
            <a:ext cx="130855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HuggingFace</a:t>
            </a:r>
            <a:endParaRPr lang="en-US" sz="1050" dirty="0"/>
          </a:p>
        </p:txBody>
      </p:sp>
      <p:sp>
        <p:nvSpPr>
          <p:cNvPr id="20" name="Text 7"/>
          <p:cNvSpPr/>
          <p:nvPr/>
        </p:nvSpPr>
        <p:spPr>
          <a:xfrm>
            <a:off x="10700564" y="6096000"/>
            <a:ext cx="1471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December 2025</a:t>
            </a:r>
            <a:endParaRPr lang="en-US" sz="1200" dirty="0"/>
          </a:p>
        </p:txBody>
      </p:sp>
      <p:pic>
        <p:nvPicPr>
          <p:cNvPr id="21" name="Image 16" descr="preencoded.png">
            <a:extLst>
              <a:ext uri="{FF2B5EF4-FFF2-40B4-BE49-F238E27FC236}">
                <a16:creationId xmlns:a16="http://schemas.microsoft.com/office/drawing/2014/main" id="{E432FE9D-4600-066E-743A-A28ED94E25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22" name="Text 8">
            <a:extLst>
              <a:ext uri="{FF2B5EF4-FFF2-40B4-BE49-F238E27FC236}">
                <a16:creationId xmlns:a16="http://schemas.microsoft.com/office/drawing/2014/main" id="{F5D08E84-456D-BEC7-E748-46AA08089D4E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1/20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171700"/>
            <a:ext cx="2667000" cy="1257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23241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2171700"/>
            <a:ext cx="2667000" cy="1257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23241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581400"/>
            <a:ext cx="2667000" cy="1257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" y="37338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3581400"/>
            <a:ext cx="2667000" cy="1257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800" y="373380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5067300"/>
            <a:ext cx="5486400" cy="1219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562100"/>
            <a:ext cx="5486400" cy="4038600"/>
          </a:xfrm>
          <a:prstGeom prst="rect">
            <a:avLst/>
          </a:prstGeom>
        </p:spPr>
      </p:pic>
      <p:pic>
        <p:nvPicPr>
          <p:cNvPr id="14" name="Image 12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6324600" y="2171700"/>
            <a:ext cx="5399867" cy="3252932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Classification Model Performance</a:t>
            </a:r>
            <a:endParaRPr lang="en-US" sz="2700" dirty="0"/>
          </a:p>
        </p:txBody>
      </p:sp>
      <p:sp>
        <p:nvSpPr>
          <p:cNvPr id="20" name="Text 1"/>
          <p:cNvSpPr/>
          <p:nvPr/>
        </p:nvSpPr>
        <p:spPr>
          <a:xfrm>
            <a:off x="381000" y="11049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Evaluation Metrics</a:t>
            </a:r>
            <a:endParaRPr lang="en-US" sz="1800" dirty="0"/>
          </a:p>
        </p:txBody>
      </p:sp>
      <p:sp>
        <p:nvSpPr>
          <p:cNvPr id="21" name="Text 2"/>
          <p:cNvSpPr/>
          <p:nvPr/>
        </p:nvSpPr>
        <p:spPr>
          <a:xfrm>
            <a:off x="381000" y="1562100"/>
            <a:ext cx="5486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classification model was evaluated using standard metrics to provide a comprehensive understanding of its performance:</a:t>
            </a:r>
            <a:endParaRPr lang="en-US" sz="1200" dirty="0"/>
          </a:p>
        </p:txBody>
      </p:sp>
      <p:sp>
        <p:nvSpPr>
          <p:cNvPr id="22" name="Text 3"/>
          <p:cNvSpPr/>
          <p:nvPr/>
        </p:nvSpPr>
        <p:spPr>
          <a:xfrm>
            <a:off x="876300" y="2343150"/>
            <a:ext cx="104602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</a:t>
            </a:r>
            <a:endParaRPr lang="en-US" sz="1350" dirty="0"/>
          </a:p>
        </p:txBody>
      </p:sp>
      <p:sp>
        <p:nvSpPr>
          <p:cNvPr id="23" name="Text 4"/>
          <p:cNvSpPr/>
          <p:nvPr/>
        </p:nvSpPr>
        <p:spPr>
          <a:xfrm>
            <a:off x="533400" y="2705100"/>
            <a:ext cx="2362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Proportion of correctly classified instances out of total instances.</a:t>
            </a:r>
            <a:endParaRPr lang="en-US" sz="1050" dirty="0"/>
          </a:p>
        </p:txBody>
      </p:sp>
      <p:sp>
        <p:nvSpPr>
          <p:cNvPr id="24" name="Text 5"/>
          <p:cNvSpPr/>
          <p:nvPr/>
        </p:nvSpPr>
        <p:spPr>
          <a:xfrm>
            <a:off x="3695700" y="2343150"/>
            <a:ext cx="106513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Precision</a:t>
            </a:r>
            <a:endParaRPr lang="en-US" sz="1350" dirty="0"/>
          </a:p>
        </p:txBody>
      </p:sp>
      <p:sp>
        <p:nvSpPr>
          <p:cNvPr id="25" name="Text 6"/>
          <p:cNvSpPr/>
          <p:nvPr/>
        </p:nvSpPr>
        <p:spPr>
          <a:xfrm>
            <a:off x="3352800" y="2705100"/>
            <a:ext cx="2362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Proportion of true positive predictions among all positive predictions.</a:t>
            </a:r>
            <a:endParaRPr lang="en-US" sz="1050" dirty="0"/>
          </a:p>
        </p:txBody>
      </p:sp>
      <p:sp>
        <p:nvSpPr>
          <p:cNvPr id="26" name="Text 7"/>
          <p:cNvSpPr/>
          <p:nvPr/>
        </p:nvSpPr>
        <p:spPr>
          <a:xfrm>
            <a:off x="876300" y="3752850"/>
            <a:ext cx="69990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Recall</a:t>
            </a:r>
            <a:endParaRPr lang="en-US" sz="1350" dirty="0"/>
          </a:p>
        </p:txBody>
      </p:sp>
      <p:sp>
        <p:nvSpPr>
          <p:cNvPr id="27" name="Text 8"/>
          <p:cNvSpPr/>
          <p:nvPr/>
        </p:nvSpPr>
        <p:spPr>
          <a:xfrm>
            <a:off x="533400" y="4114800"/>
            <a:ext cx="2362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Proportion of true positive predictions among all actual positive instances.</a:t>
            </a:r>
            <a:endParaRPr lang="en-US" sz="1050" dirty="0"/>
          </a:p>
        </p:txBody>
      </p:sp>
      <p:sp>
        <p:nvSpPr>
          <p:cNvPr id="28" name="Text 9"/>
          <p:cNvSpPr/>
          <p:nvPr/>
        </p:nvSpPr>
        <p:spPr>
          <a:xfrm>
            <a:off x="3752850" y="3752850"/>
            <a:ext cx="10217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F1-Score</a:t>
            </a:r>
            <a:endParaRPr lang="en-US" sz="1350" dirty="0"/>
          </a:p>
        </p:txBody>
      </p:sp>
      <p:sp>
        <p:nvSpPr>
          <p:cNvPr id="29" name="Text 10"/>
          <p:cNvSpPr/>
          <p:nvPr/>
        </p:nvSpPr>
        <p:spPr>
          <a:xfrm>
            <a:off x="3352800" y="4114800"/>
            <a:ext cx="23622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Harmonic mean of precision and recall, providing balance between the two.</a:t>
            </a:r>
            <a:endParaRPr lang="en-US" sz="1050" dirty="0"/>
          </a:p>
        </p:txBody>
      </p:sp>
      <p:sp>
        <p:nvSpPr>
          <p:cNvPr id="30" name="Text 11"/>
          <p:cNvSpPr/>
          <p:nvPr/>
        </p:nvSpPr>
        <p:spPr>
          <a:xfrm>
            <a:off x="533400" y="5219700"/>
            <a:ext cx="51816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confusion matrix was used to visualize the true positive, true negative, false positive, and false negative predictions for each class, offering insights into class-specific performance and potential misclassifications.</a:t>
            </a:r>
            <a:endParaRPr lang="en-US" sz="1200" dirty="0"/>
          </a:p>
        </p:txBody>
      </p:sp>
      <p:sp>
        <p:nvSpPr>
          <p:cNvPr id="31" name="Text 12"/>
          <p:cNvSpPr/>
          <p:nvPr/>
        </p:nvSpPr>
        <p:spPr>
          <a:xfrm>
            <a:off x="6324600" y="11049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Confusion Matrix</a:t>
            </a:r>
            <a:endParaRPr lang="en-US" sz="1800" dirty="0"/>
          </a:p>
        </p:txBody>
      </p:sp>
      <p:sp>
        <p:nvSpPr>
          <p:cNvPr id="32" name="Text 13"/>
          <p:cNvSpPr/>
          <p:nvPr/>
        </p:nvSpPr>
        <p:spPr>
          <a:xfrm>
            <a:off x="6477000" y="1714500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confusion matrix below illustrates the model's performance across all 10 animal classes:</a:t>
            </a:r>
            <a:endParaRPr lang="en-US" sz="1200" dirty="0"/>
          </a:p>
        </p:txBody>
      </p:sp>
      <p:pic>
        <p:nvPicPr>
          <p:cNvPr id="15" name="Image 21" descr="preencoded.png">
            <a:extLst>
              <a:ext uri="{FF2B5EF4-FFF2-40B4-BE49-F238E27FC236}">
                <a16:creationId xmlns:a16="http://schemas.microsoft.com/office/drawing/2014/main" id="{5045F02F-788C-187C-C513-9AEC187F126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16" name="Text 13">
            <a:extLst>
              <a:ext uri="{FF2B5EF4-FFF2-40B4-BE49-F238E27FC236}">
                <a16:creationId xmlns:a16="http://schemas.microsoft.com/office/drawing/2014/main" id="{898977EF-684E-5211-A112-077C02806498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10/20</a:t>
            </a:r>
            <a:endParaRPr lang="en-US" sz="10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6858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876300"/>
            <a:ext cx="5791200" cy="2057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305050"/>
            <a:ext cx="219075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2305050"/>
            <a:ext cx="2857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3048000"/>
            <a:ext cx="5791200" cy="3581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6195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37242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4114800"/>
            <a:ext cx="2857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4219575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610100"/>
            <a:ext cx="28575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714875"/>
            <a:ext cx="13335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876300"/>
            <a:ext cx="5791200" cy="2971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24600" y="1409700"/>
            <a:ext cx="5486400" cy="2286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24600" y="1409700"/>
            <a:ext cx="1778050" cy="2667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2200" y="3962400"/>
            <a:ext cx="5791200" cy="2667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4600" y="4495800"/>
            <a:ext cx="268605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46101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24950" y="4495800"/>
            <a:ext cx="268605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201150" y="4610100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228600" y="228600"/>
            <a:ext cx="11734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YOLO Object Detection Model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381000" y="10287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What is YOLO?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381000" y="1409700"/>
            <a:ext cx="5486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YOLO (You Only Look Once) is a real-time object detection model known for its efficiency and accuracy in predicting bounding boxes and class probabilities.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714375" y="2266950"/>
            <a:ext cx="24061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Processing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714375" y="2495550"/>
            <a:ext cx="24061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Efficient single-pass detection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3524250" y="2171700"/>
            <a:ext cx="2811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 Accuracy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3524250" y="2400300"/>
            <a:ext cx="23431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Precise localization and classification</a:t>
            </a:r>
            <a:endParaRPr lang="en-US" sz="1050" dirty="0"/>
          </a:p>
        </p:txBody>
      </p:sp>
      <p:sp>
        <p:nvSpPr>
          <p:cNvPr id="29" name="Text 7"/>
          <p:cNvSpPr/>
          <p:nvPr/>
        </p:nvSpPr>
        <p:spPr>
          <a:xfrm>
            <a:off x="381000" y="32004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Components</a:t>
            </a:r>
            <a:endParaRPr lang="en-US" sz="1800" dirty="0"/>
          </a:p>
        </p:txBody>
      </p:sp>
      <p:sp>
        <p:nvSpPr>
          <p:cNvPr id="30" name="Text 8"/>
          <p:cNvSpPr/>
          <p:nvPr/>
        </p:nvSpPr>
        <p:spPr>
          <a:xfrm>
            <a:off x="800100" y="3581400"/>
            <a:ext cx="25735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Grid Division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800100" y="3810000"/>
            <a:ext cx="308824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divided into grid for localization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781050" y="4076700"/>
            <a:ext cx="2905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Bounding Box Prediction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781050" y="4305300"/>
            <a:ext cx="29057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Outputs coordinates and confidence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781050" y="4572000"/>
            <a:ext cx="26628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 Prediction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781050" y="4800600"/>
            <a:ext cx="266283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Predicts object class probabilities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6324600" y="1028700"/>
            <a:ext cx="5486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YOLO in Action</a:t>
            </a:r>
            <a:endParaRPr lang="en-US" sz="1800" dirty="0"/>
          </a:p>
        </p:txBody>
      </p:sp>
      <p:sp>
        <p:nvSpPr>
          <p:cNvPr id="37" name="Text 15"/>
          <p:cNvSpPr/>
          <p:nvPr/>
        </p:nvSpPr>
        <p:spPr>
          <a:xfrm>
            <a:off x="6438900" y="1409700"/>
            <a:ext cx="21336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YOLO Detection Output</a:t>
            </a:r>
            <a:endParaRPr lang="en-US" sz="1050" dirty="0"/>
          </a:p>
        </p:txBody>
      </p:sp>
      <p:sp>
        <p:nvSpPr>
          <p:cNvPr id="38" name="Text 16"/>
          <p:cNvSpPr/>
          <p:nvPr/>
        </p:nvSpPr>
        <p:spPr>
          <a:xfrm>
            <a:off x="6324600" y="4114800"/>
            <a:ext cx="65836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Training &amp; Performance</a:t>
            </a:r>
            <a:endParaRPr lang="en-US" sz="1800" dirty="0"/>
          </a:p>
        </p:txBody>
      </p:sp>
      <p:sp>
        <p:nvSpPr>
          <p:cNvPr id="39" name="Text 17"/>
          <p:cNvSpPr/>
          <p:nvPr/>
        </p:nvSpPr>
        <p:spPr>
          <a:xfrm>
            <a:off x="6610350" y="4572000"/>
            <a:ext cx="25336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Training Data</a:t>
            </a:r>
            <a:endParaRPr lang="en-US" sz="1200" dirty="0"/>
          </a:p>
        </p:txBody>
      </p:sp>
      <p:sp>
        <p:nvSpPr>
          <p:cNvPr id="40" name="Text 18"/>
          <p:cNvSpPr/>
          <p:nvPr/>
        </p:nvSpPr>
        <p:spPr>
          <a:xfrm>
            <a:off x="6400800" y="4838700"/>
            <a:ext cx="3040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Animals-10 dataset with annotations</a:t>
            </a:r>
            <a:endParaRPr lang="en-US" sz="1050" dirty="0"/>
          </a:p>
        </p:txBody>
      </p:sp>
      <p:sp>
        <p:nvSpPr>
          <p:cNvPr id="41" name="Text 19"/>
          <p:cNvSpPr/>
          <p:nvPr/>
        </p:nvSpPr>
        <p:spPr>
          <a:xfrm>
            <a:off x="9429750" y="4572000"/>
            <a:ext cx="25336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 &amp; IoU</a:t>
            </a:r>
            <a:endParaRPr lang="en-US" sz="1200" dirty="0"/>
          </a:p>
        </p:txBody>
      </p:sp>
      <p:sp>
        <p:nvSpPr>
          <p:cNvPr id="42" name="Text 20"/>
          <p:cNvSpPr/>
          <p:nvPr/>
        </p:nvSpPr>
        <p:spPr>
          <a:xfrm>
            <a:off x="9201150" y="4838700"/>
            <a:ext cx="30403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Evaluation metrics for accuracy</a:t>
            </a:r>
            <a:endParaRPr lang="en-US" sz="1050" dirty="0"/>
          </a:p>
        </p:txBody>
      </p:sp>
      <p:pic>
        <p:nvPicPr>
          <p:cNvPr id="43" name="Image 21" descr="preencoded.png">
            <a:extLst>
              <a:ext uri="{FF2B5EF4-FFF2-40B4-BE49-F238E27FC236}">
                <a16:creationId xmlns:a16="http://schemas.microsoft.com/office/drawing/2014/main" id="{C4AF45FC-E0DF-E889-E901-217EA796DAA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90565" y="6680777"/>
            <a:ext cx="76200" cy="76200"/>
          </a:xfrm>
          <a:prstGeom prst="rect">
            <a:avLst/>
          </a:prstGeom>
        </p:spPr>
      </p:pic>
      <p:sp>
        <p:nvSpPr>
          <p:cNvPr id="44" name="Text 13">
            <a:extLst>
              <a:ext uri="{FF2B5EF4-FFF2-40B4-BE49-F238E27FC236}">
                <a16:creationId xmlns:a16="http://schemas.microsoft.com/office/drawing/2014/main" id="{A37C53C4-B23C-837F-FA2F-F255FB2331EB}"/>
              </a:ext>
            </a:extLst>
          </p:cNvPr>
          <p:cNvSpPr/>
          <p:nvPr/>
        </p:nvSpPr>
        <p:spPr>
          <a:xfrm>
            <a:off x="11342965" y="6623627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11/20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714500"/>
            <a:ext cx="5600700" cy="3162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905000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4384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743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3048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714500"/>
            <a:ext cx="5600700" cy="3162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905000"/>
            <a:ext cx="428625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24384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2743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30480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5029200"/>
            <a:ext cx="11430000" cy="1447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5448300"/>
            <a:ext cx="11201400" cy="914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Object Detection Performance Metrics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381000" y="1028700"/>
            <a:ext cx="11430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performance of the YOLO object detection model was assessed using key metrics that evaluate detection accuracy and localization precision.</a:t>
            </a:r>
            <a:endParaRPr lang="en-US" sz="1350" dirty="0"/>
          </a:p>
        </p:txBody>
      </p:sp>
      <p:sp>
        <p:nvSpPr>
          <p:cNvPr id="18" name="Text 2"/>
          <p:cNvSpPr/>
          <p:nvPr/>
        </p:nvSpPr>
        <p:spPr>
          <a:xfrm>
            <a:off x="1066800" y="1943100"/>
            <a:ext cx="47663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Mean Average Precision (mAP)</a:t>
            </a:r>
            <a:endParaRPr lang="en-US" sz="1800" dirty="0"/>
          </a:p>
        </p:txBody>
      </p:sp>
      <p:sp>
        <p:nvSpPr>
          <p:cNvPr id="19" name="Text 3"/>
          <p:cNvSpPr/>
          <p:nvPr/>
        </p:nvSpPr>
        <p:spPr>
          <a:xfrm>
            <a:off x="800100" y="2400300"/>
            <a:ext cx="4913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Overall measure of detection accuracy across classes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800100" y="2705100"/>
            <a:ext cx="34195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Calculated at different IoU thresholds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800100" y="3009900"/>
            <a:ext cx="421356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Accounts for true positives and false positives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571500" y="3314700"/>
            <a:ext cx="5219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 summarizes model performance across multiple classes and confidence thresholds.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6981825" y="1943100"/>
            <a:ext cx="4505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Intersection over Union (IoU)</a:t>
            </a:r>
            <a:endParaRPr lang="en-US" sz="1800" dirty="0"/>
          </a:p>
        </p:txBody>
      </p:sp>
      <p:sp>
        <p:nvSpPr>
          <p:cNvPr id="24" name="Text 8"/>
          <p:cNvSpPr/>
          <p:nvPr/>
        </p:nvSpPr>
        <p:spPr>
          <a:xfrm>
            <a:off x="6629400" y="2400300"/>
            <a:ext cx="56596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Quantifies overlap between predicted and ground truth boxes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6629400" y="2705100"/>
            <a:ext cx="40569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Indicates localization precision of detections</a:t>
            </a:r>
            <a:endParaRPr lang="en-US" sz="1200" dirty="0"/>
          </a:p>
        </p:txBody>
      </p:sp>
      <p:sp>
        <p:nvSpPr>
          <p:cNvPr id="26" name="Text 10"/>
          <p:cNvSpPr/>
          <p:nvPr/>
        </p:nvSpPr>
        <p:spPr>
          <a:xfrm>
            <a:off x="6629400" y="3009900"/>
            <a:ext cx="489025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Calculated as intersection area divided by union area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6400800" y="3314700"/>
            <a:ext cx="62636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IoU is a key metric for evaluating object localization accuracy.</a:t>
            </a:r>
            <a:endParaRPr lang="en-US" sz="1200" dirty="0"/>
          </a:p>
        </p:txBody>
      </p:sp>
      <p:sp>
        <p:nvSpPr>
          <p:cNvPr id="28" name="Text 12"/>
          <p:cNvSpPr/>
          <p:nvPr/>
        </p:nvSpPr>
        <p:spPr>
          <a:xfrm>
            <a:off x="495300" y="5143500"/>
            <a:ext cx="11201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IoU Visualization</a:t>
            </a:r>
            <a:endParaRPr lang="en-US" sz="1500" dirty="0"/>
          </a:p>
        </p:txBody>
      </p:sp>
      <p:pic>
        <p:nvPicPr>
          <p:cNvPr id="29" name="Image 21" descr="preencoded.png">
            <a:extLst>
              <a:ext uri="{FF2B5EF4-FFF2-40B4-BE49-F238E27FC236}">
                <a16:creationId xmlns:a16="http://schemas.microsoft.com/office/drawing/2014/main" id="{E1A5FCD2-369B-C7AB-933A-A8FF659B45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30" name="Text 13">
            <a:extLst>
              <a:ext uri="{FF2B5EF4-FFF2-40B4-BE49-F238E27FC236}">
                <a16:creationId xmlns:a16="http://schemas.microsoft.com/office/drawing/2014/main" id="{CA61C3C5-80EF-086F-44F9-E35C339F7E3F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12/20</a:t>
            </a:r>
            <a:endParaRPr lang="en-US" sz="10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638300"/>
            <a:ext cx="6362700" cy="3048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866900"/>
            <a:ext cx="2460575" cy="1143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5988" y="2019300"/>
            <a:ext cx="2476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6337" y="2428875"/>
            <a:ext cx="492026" cy="190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4525" y="1866900"/>
            <a:ext cx="2460575" cy="1143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3763" y="2019300"/>
            <a:ext cx="3619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314700"/>
            <a:ext cx="2460575" cy="1143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96938" y="3467100"/>
            <a:ext cx="2857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6337" y="3876675"/>
            <a:ext cx="492026" cy="190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54525" y="3314700"/>
            <a:ext cx="2460575" cy="11430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41863" y="3467100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4914900"/>
            <a:ext cx="6362700" cy="990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48500" y="1638300"/>
            <a:ext cx="4762500" cy="990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00900" y="1819275"/>
            <a:ext cx="257175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48500" y="2781300"/>
            <a:ext cx="4762500" cy="990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00900" y="2962275"/>
            <a:ext cx="2286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48500" y="3924300"/>
            <a:ext cx="4762500" cy="990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00900" y="4105275"/>
            <a:ext cx="257175" cy="2286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Transfer Learning Implementation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381000" y="1104900"/>
            <a:ext cx="6362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 Process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546422" y="2438400"/>
            <a:ext cx="2586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Pre-trained Model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546422" y="2667000"/>
            <a:ext cx="25869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InceptionResNetV2/VGG16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3991347" y="2438400"/>
            <a:ext cx="2586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Feature Extraction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3991347" y="2667000"/>
            <a:ext cx="25869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Frozen Convolutional Base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546422" y="3886200"/>
            <a:ext cx="2586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New Classification Head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762000" y="4114800"/>
            <a:ext cx="21557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Dense Layers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3991347" y="3886200"/>
            <a:ext cx="2586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Fine-tuned Model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3991347" y="4114800"/>
            <a:ext cx="25869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Adapted for Animals-10</a:t>
            </a:r>
            <a:endParaRPr lang="en-US" sz="1050" dirty="0"/>
          </a:p>
        </p:txBody>
      </p:sp>
      <p:sp>
        <p:nvSpPr>
          <p:cNvPr id="32" name="Text 10"/>
          <p:cNvSpPr/>
          <p:nvPr/>
        </p:nvSpPr>
        <p:spPr>
          <a:xfrm>
            <a:off x="533400" y="5067300"/>
            <a:ext cx="6057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 the Animals-10 dataset, we utilized pre-trained models with ImageNet weights, freezing the convolutional base to retain powerful generic features while adapting the model for our specific classification task.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7048500" y="1104900"/>
            <a:ext cx="4762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Benefits</a:t>
            </a:r>
            <a:endParaRPr lang="en-US" sz="1800" dirty="0"/>
          </a:p>
        </p:txBody>
      </p:sp>
      <p:sp>
        <p:nvSpPr>
          <p:cNvPr id="34" name="Text 12"/>
          <p:cNvSpPr/>
          <p:nvPr/>
        </p:nvSpPr>
        <p:spPr>
          <a:xfrm>
            <a:off x="7610475" y="1790700"/>
            <a:ext cx="40481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Training Time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7610475" y="2019300"/>
            <a:ext cx="40481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Significantly accelerated development cycle by leveraging pre-learned features.</a:t>
            </a:r>
            <a:endParaRPr lang="en-US" sz="1200" dirty="0"/>
          </a:p>
        </p:txBody>
      </p:sp>
      <p:sp>
        <p:nvSpPr>
          <p:cNvPr id="36" name="Text 14"/>
          <p:cNvSpPr/>
          <p:nvPr/>
        </p:nvSpPr>
        <p:spPr>
          <a:xfrm>
            <a:off x="7581900" y="2933700"/>
            <a:ext cx="4892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Generalization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7581900" y="3162300"/>
            <a:ext cx="4076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learned rich feature representations from millions of diverse images.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7610475" y="4076700"/>
            <a:ext cx="40481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Less Domain Data</a:t>
            </a:r>
            <a:endParaRPr lang="en-US" sz="1200" dirty="0"/>
          </a:p>
        </p:txBody>
      </p:sp>
      <p:sp>
        <p:nvSpPr>
          <p:cNvPr id="39" name="Text 17"/>
          <p:cNvSpPr/>
          <p:nvPr/>
        </p:nvSpPr>
        <p:spPr>
          <a:xfrm>
            <a:off x="7610475" y="4305300"/>
            <a:ext cx="40481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Reduced need for vast amounts of domain-specific training data.</a:t>
            </a:r>
            <a:endParaRPr lang="en-US" sz="1200" dirty="0"/>
          </a:p>
        </p:txBody>
      </p:sp>
      <p:pic>
        <p:nvPicPr>
          <p:cNvPr id="40" name="Image 21" descr="preencoded.png">
            <a:extLst>
              <a:ext uri="{FF2B5EF4-FFF2-40B4-BE49-F238E27FC236}">
                <a16:creationId xmlns:a16="http://schemas.microsoft.com/office/drawing/2014/main" id="{2117C572-458C-7965-8139-D35E50DC0AE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41" name="Text 13">
            <a:extLst>
              <a:ext uri="{FF2B5EF4-FFF2-40B4-BE49-F238E27FC236}">
                <a16:creationId xmlns:a16="http://schemas.microsoft.com/office/drawing/2014/main" id="{4F998CF0-187E-BFFC-2227-833A97D59239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13/20</a:t>
            </a:r>
            <a:endParaRPr lang="en-US" sz="10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104900"/>
            <a:ext cx="2133600" cy="1371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1257300"/>
            <a:ext cx="3048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1200150"/>
            <a:ext cx="2133600" cy="1181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1538" y="1352550"/>
            <a:ext cx="390525" cy="3810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200150"/>
            <a:ext cx="2133600" cy="1181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0888" y="1352550"/>
            <a:ext cx="428625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86800" y="1200150"/>
            <a:ext cx="2133600" cy="118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39288" y="1352550"/>
            <a:ext cx="428625" cy="38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2781300"/>
            <a:ext cx="5600700" cy="3086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600" y="3048000"/>
            <a:ext cx="257175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35052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3848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1910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9600" y="4533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9600" y="4876800"/>
            <a:ext cx="5143500" cy="7620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2781300"/>
            <a:ext cx="5600700" cy="3086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048000"/>
            <a:ext cx="285750" cy="228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5052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8481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41910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453390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4876800"/>
            <a:ext cx="5143500" cy="7620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Export &amp; HuggingFace Deployment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2090440" y="1714500"/>
            <a:ext cx="8349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Training</a:t>
            </a:r>
            <a:endParaRPr lang="en-US" sz="1200" dirty="0"/>
          </a:p>
        </p:txBody>
      </p:sp>
      <p:sp>
        <p:nvSpPr>
          <p:cNvPr id="28" name="Text 2"/>
          <p:cNvSpPr/>
          <p:nvPr/>
        </p:nvSpPr>
        <p:spPr>
          <a:xfrm>
            <a:off x="1524000" y="1943100"/>
            <a:ext cx="1828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architecture &amp; weights</a:t>
            </a:r>
            <a:endParaRPr lang="en-US" sz="1050" dirty="0"/>
          </a:p>
        </p:txBody>
      </p:sp>
      <p:sp>
        <p:nvSpPr>
          <p:cNvPr id="29" name="Text 3"/>
          <p:cNvSpPr/>
          <p:nvPr/>
        </p:nvSpPr>
        <p:spPr>
          <a:xfrm>
            <a:off x="4594622" y="1809750"/>
            <a:ext cx="67704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Export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3805773" y="2038350"/>
            <a:ext cx="214205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Save as deployable format</a:t>
            </a:r>
            <a:endParaRPr lang="en-US" sz="1050" dirty="0"/>
          </a:p>
        </p:txBody>
      </p:sp>
      <p:sp>
        <p:nvSpPr>
          <p:cNvPr id="31" name="Text 5"/>
          <p:cNvSpPr/>
          <p:nvPr/>
        </p:nvSpPr>
        <p:spPr>
          <a:xfrm>
            <a:off x="6762899" y="1809750"/>
            <a:ext cx="13255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Optimization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6472238" y="2038350"/>
            <a:ext cx="16859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Prepare for inference</a:t>
            </a: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9234190" y="1809750"/>
            <a:ext cx="124658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Deployment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8925476" y="2038350"/>
            <a:ext cx="1656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HuggingFace Spaces</a:t>
            </a:r>
            <a:endParaRPr lang="en-US" sz="1050" dirty="0"/>
          </a:p>
        </p:txBody>
      </p:sp>
      <p:sp>
        <p:nvSpPr>
          <p:cNvPr id="35" name="Text 9"/>
          <p:cNvSpPr/>
          <p:nvPr/>
        </p:nvSpPr>
        <p:spPr>
          <a:xfrm>
            <a:off x="981075" y="3009900"/>
            <a:ext cx="5143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Export</a:t>
            </a:r>
            <a:endParaRPr lang="en-US" sz="1800" dirty="0"/>
          </a:p>
        </p:txBody>
      </p:sp>
      <p:sp>
        <p:nvSpPr>
          <p:cNvPr id="36" name="Text 10"/>
          <p:cNvSpPr/>
          <p:nvPr/>
        </p:nvSpPr>
        <p:spPr>
          <a:xfrm>
            <a:off x="838200" y="3467100"/>
            <a:ext cx="378743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Exported models into deployable formats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838200" y="3810000"/>
            <a:ext cx="394745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TensorFlow/Keras models saved as .h5 files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838200" y="4152900"/>
            <a:ext cx="39153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PyTorch models converted to ONNX format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38200" y="4495800"/>
            <a:ext cx="3096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Optimized for inference efficiency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762000" y="5029200"/>
            <a:ext cx="4838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Benefit: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Ensures consistent model behavior across different deployment environments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6838950" y="3009900"/>
            <a:ext cx="6172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HuggingFace Deployment</a:t>
            </a:r>
            <a:endParaRPr lang="en-US" sz="1800" dirty="0"/>
          </a:p>
        </p:txBody>
      </p:sp>
      <p:sp>
        <p:nvSpPr>
          <p:cNvPr id="42" name="Text 16"/>
          <p:cNvSpPr/>
          <p:nvPr/>
        </p:nvSpPr>
        <p:spPr>
          <a:xfrm>
            <a:off x="6667500" y="3467100"/>
            <a:ext cx="39408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Deployed on HuggingFace Spaces platform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6667500" y="3810000"/>
            <a:ext cx="43694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Streamlined environment for sharing ML demos</a:t>
            </a:r>
            <a:endParaRPr lang="en-US" sz="1200" dirty="0"/>
          </a:p>
        </p:txBody>
      </p:sp>
      <p:sp>
        <p:nvSpPr>
          <p:cNvPr id="44" name="Text 18"/>
          <p:cNvSpPr/>
          <p:nvPr/>
        </p:nvSpPr>
        <p:spPr>
          <a:xfrm>
            <a:off x="6667500" y="4152900"/>
            <a:ext cx="30150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Publicly accessible web interface</a:t>
            </a:r>
            <a:endParaRPr lang="en-US" sz="1200" dirty="0"/>
          </a:p>
        </p:txBody>
      </p:sp>
      <p:sp>
        <p:nvSpPr>
          <p:cNvPr id="45" name="Text 19"/>
          <p:cNvSpPr/>
          <p:nvPr/>
        </p:nvSpPr>
        <p:spPr>
          <a:xfrm>
            <a:off x="6667500" y="4495800"/>
            <a:ext cx="30896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interaction with models</a:t>
            </a:r>
            <a:endParaRPr lang="en-US" sz="1200" dirty="0"/>
          </a:p>
        </p:txBody>
      </p:sp>
      <p:sp>
        <p:nvSpPr>
          <p:cNvPr id="46" name="Text 20"/>
          <p:cNvSpPr/>
          <p:nvPr/>
        </p:nvSpPr>
        <p:spPr>
          <a:xfrm>
            <a:off x="6591300" y="5029200"/>
            <a:ext cx="48387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Benefit: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Makes advanced ML capabilities accessible to non-technical users</a:t>
            </a:r>
            <a:endParaRPr lang="en-US" sz="1200" dirty="0"/>
          </a:p>
        </p:txBody>
      </p:sp>
      <p:pic>
        <p:nvPicPr>
          <p:cNvPr id="47" name="Image 21" descr="preencoded.png">
            <a:extLst>
              <a:ext uri="{FF2B5EF4-FFF2-40B4-BE49-F238E27FC236}">
                <a16:creationId xmlns:a16="http://schemas.microsoft.com/office/drawing/2014/main" id="{802EBAE4-B844-C522-740C-8A4BF1712F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48" name="Text 13">
            <a:extLst>
              <a:ext uri="{FF2B5EF4-FFF2-40B4-BE49-F238E27FC236}">
                <a16:creationId xmlns:a16="http://schemas.microsoft.com/office/drawing/2014/main" id="{C3513259-15D3-59EC-FF41-88358F19162D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14/20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39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66900"/>
            <a:ext cx="5596830" cy="1409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105025"/>
            <a:ext cx="285750" cy="285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429000"/>
            <a:ext cx="5596830" cy="16383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667125"/>
            <a:ext cx="285750" cy="285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5219700"/>
            <a:ext cx="5596830" cy="1638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5457825"/>
            <a:ext cx="323850" cy="285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6430" y="1866900"/>
            <a:ext cx="5604570" cy="4991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6930" y="2476500"/>
            <a:ext cx="5223570" cy="41910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9330" y="2628900"/>
            <a:ext cx="491877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9330" y="3009900"/>
            <a:ext cx="1229618" cy="3695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3630" y="3124200"/>
            <a:ext cx="1001018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3630" y="3581400"/>
            <a:ext cx="1001018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63630" y="4038600"/>
            <a:ext cx="1001018" cy="533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93248" y="3124200"/>
            <a:ext cx="3460403" cy="3467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39274" y="3470970"/>
            <a:ext cx="2768203" cy="2773561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4775" y="4629150"/>
            <a:ext cx="457200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0448" y="3581400"/>
            <a:ext cx="1153418" cy="11556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26662" y="5114925"/>
            <a:ext cx="864989" cy="866775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26648" y="3657600"/>
            <a:ext cx="762595" cy="2286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93248" y="5600700"/>
            <a:ext cx="726728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45648" y="6096000"/>
            <a:ext cx="1308348" cy="3429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21848" y="619125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05417" y="6096000"/>
            <a:ext cx="1195834" cy="3429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081617" y="6191250"/>
            <a:ext cx="15240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Gradio User Interface Features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381000" y="1104900"/>
            <a:ext cx="11430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user-friendly interface was developed using Gradio, facilitating seamless interaction with the deployed models. The interface incorporates several key features:</a:t>
            </a:r>
            <a:endParaRPr lang="en-US" sz="1350" dirty="0"/>
          </a:p>
        </p:txBody>
      </p:sp>
      <p:sp>
        <p:nvSpPr>
          <p:cNvPr id="30" name="Text 2"/>
          <p:cNvSpPr/>
          <p:nvPr/>
        </p:nvSpPr>
        <p:spPr>
          <a:xfrm>
            <a:off x="1009650" y="2057400"/>
            <a:ext cx="57332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Upload for Classification</a:t>
            </a:r>
            <a:endParaRPr lang="en-US" sz="1500" dirty="0"/>
          </a:p>
        </p:txBody>
      </p:sp>
      <p:sp>
        <p:nvSpPr>
          <p:cNvPr id="31" name="Text 3"/>
          <p:cNvSpPr/>
          <p:nvPr/>
        </p:nvSpPr>
        <p:spPr>
          <a:xfrm>
            <a:off x="1009650" y="2400300"/>
            <a:ext cx="477768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Users can easily upload an image file, which is then processed by the image classification model to predict the animal class with confidence score.</a:t>
            </a:r>
            <a:endParaRPr lang="en-US" sz="1200" dirty="0"/>
          </a:p>
        </p:txBody>
      </p:sp>
      <p:sp>
        <p:nvSpPr>
          <p:cNvPr id="32" name="Text 4"/>
          <p:cNvSpPr/>
          <p:nvPr/>
        </p:nvSpPr>
        <p:spPr>
          <a:xfrm>
            <a:off x="1009650" y="3619500"/>
            <a:ext cx="573321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Object Detection Functionality</a:t>
            </a:r>
            <a:endParaRPr lang="en-US" sz="1500" dirty="0"/>
          </a:p>
        </p:txBody>
      </p:sp>
      <p:sp>
        <p:nvSpPr>
          <p:cNvPr id="33" name="Text 5"/>
          <p:cNvSpPr/>
          <p:nvPr/>
        </p:nvSpPr>
        <p:spPr>
          <a:xfrm>
            <a:off x="1009650" y="3962400"/>
            <a:ext cx="477768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dedicated section allows users to upload an image for object detection. The system processes the image and overlays bounding boxes and class labels onto detected animals.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1047750" y="5410200"/>
            <a:ext cx="56874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Camera Input</a:t>
            </a:r>
            <a:endParaRPr lang="en-US" sz="1500" dirty="0"/>
          </a:p>
        </p:txBody>
      </p:sp>
      <p:sp>
        <p:nvSpPr>
          <p:cNvPr id="35" name="Text 7"/>
          <p:cNvSpPr/>
          <p:nvPr/>
        </p:nvSpPr>
        <p:spPr>
          <a:xfrm>
            <a:off x="1047750" y="5753100"/>
            <a:ext cx="473958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 real-time demonstrations, the interface includes an optional feature to utilize the device's camera, enabling live image capture for both classification and object detection tasks.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5874574" y="2057400"/>
            <a:ext cx="626828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Interface Visualization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6701730" y="2705100"/>
            <a:ext cx="258157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Animal Classifier &amp; Detector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6563529" y="3124200"/>
            <a:ext cx="120122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Navigation</a:t>
            </a:r>
            <a:endParaRPr lang="en-US" sz="1050" dirty="0"/>
          </a:p>
        </p:txBody>
      </p:sp>
      <p:sp>
        <p:nvSpPr>
          <p:cNvPr id="39" name="Text 11"/>
          <p:cNvSpPr/>
          <p:nvPr/>
        </p:nvSpPr>
        <p:spPr>
          <a:xfrm>
            <a:off x="6563529" y="3581400"/>
            <a:ext cx="120122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Settings</a:t>
            </a:r>
            <a:endParaRPr lang="en-US" sz="1050" dirty="0"/>
          </a:p>
        </p:txBody>
      </p:sp>
      <p:sp>
        <p:nvSpPr>
          <p:cNvPr id="40" name="Text 12"/>
          <p:cNvSpPr/>
          <p:nvPr/>
        </p:nvSpPr>
        <p:spPr>
          <a:xfrm>
            <a:off x="6663630" y="4038600"/>
            <a:ext cx="1001018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Camera Feed</a:t>
            </a:r>
            <a:endParaRPr lang="en-US" sz="1050" dirty="0"/>
          </a:p>
        </p:txBody>
      </p:sp>
      <p:sp>
        <p:nvSpPr>
          <p:cNvPr id="41" name="Text 13"/>
          <p:cNvSpPr/>
          <p:nvPr/>
        </p:nvSpPr>
        <p:spPr>
          <a:xfrm>
            <a:off x="8502848" y="3657600"/>
            <a:ext cx="9151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Dog (87%)</a:t>
            </a:r>
            <a:endParaRPr lang="en-US" sz="900" dirty="0"/>
          </a:p>
        </p:txBody>
      </p:sp>
      <p:sp>
        <p:nvSpPr>
          <p:cNvPr id="42" name="Text 14"/>
          <p:cNvSpPr/>
          <p:nvPr/>
        </p:nvSpPr>
        <p:spPr>
          <a:xfrm>
            <a:off x="7969448" y="5600700"/>
            <a:ext cx="87207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Cat (92%)</a:t>
            </a:r>
            <a:endParaRPr lang="en-US" sz="900" dirty="0"/>
          </a:p>
        </p:txBody>
      </p:sp>
      <p:sp>
        <p:nvSpPr>
          <p:cNvPr id="43" name="Text 15"/>
          <p:cNvSpPr/>
          <p:nvPr/>
        </p:nvSpPr>
        <p:spPr>
          <a:xfrm>
            <a:off x="8350448" y="6172200"/>
            <a:ext cx="11128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Upload Image</a:t>
            </a:r>
            <a:endParaRPr lang="en-US" sz="1050" dirty="0"/>
          </a:p>
        </p:txBody>
      </p:sp>
      <p:sp>
        <p:nvSpPr>
          <p:cNvPr id="44" name="Text 16"/>
          <p:cNvSpPr/>
          <p:nvPr/>
        </p:nvSpPr>
        <p:spPr>
          <a:xfrm>
            <a:off x="10310217" y="6172200"/>
            <a:ext cx="9778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 Camera</a:t>
            </a:r>
            <a:endParaRPr lang="en-US" sz="1050" dirty="0"/>
          </a:p>
        </p:txBody>
      </p:sp>
      <p:pic>
        <p:nvPicPr>
          <p:cNvPr id="48" name="Image 21" descr="preencoded.png">
            <a:extLst>
              <a:ext uri="{FF2B5EF4-FFF2-40B4-BE49-F238E27FC236}">
                <a16:creationId xmlns:a16="http://schemas.microsoft.com/office/drawing/2014/main" id="{D97DAF19-4B06-21CB-FFB6-F0F38AC2DCD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932929" y="6724650"/>
            <a:ext cx="76200" cy="76200"/>
          </a:xfrm>
          <a:prstGeom prst="rect">
            <a:avLst/>
          </a:prstGeom>
        </p:spPr>
      </p:pic>
      <p:sp>
        <p:nvSpPr>
          <p:cNvPr id="49" name="Text 13">
            <a:extLst>
              <a:ext uri="{FF2B5EF4-FFF2-40B4-BE49-F238E27FC236}">
                <a16:creationId xmlns:a16="http://schemas.microsoft.com/office/drawing/2014/main" id="{2E86226F-C526-33B6-CFFD-7918C15BFA38}"/>
              </a:ext>
            </a:extLst>
          </p:cNvPr>
          <p:cNvSpPr/>
          <p:nvPr/>
        </p:nvSpPr>
        <p:spPr>
          <a:xfrm>
            <a:off x="11085329" y="66675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15/20</a:t>
            </a:r>
            <a:endParaRPr lang="en-US" sz="10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33450"/>
            <a:ext cx="2133600" cy="12573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085850"/>
            <a:ext cx="20002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1552575"/>
            <a:ext cx="1066800" cy="190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9200" y="1028700"/>
            <a:ext cx="2133600" cy="1066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0" y="1181100"/>
            <a:ext cx="285750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0" y="1552575"/>
            <a:ext cx="1066800" cy="190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6400" y="952500"/>
            <a:ext cx="2133600" cy="1219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8800" y="1181100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2324100"/>
            <a:ext cx="5600700" cy="3505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1500" y="2514600"/>
            <a:ext cx="323850" cy="419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" y="2590800"/>
            <a:ext cx="17145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30861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33909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500" y="36957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2324100"/>
            <a:ext cx="5600700" cy="3505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2514600"/>
            <a:ext cx="323850" cy="419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77000" y="2590800"/>
            <a:ext cx="17145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0800" y="30861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36195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0800" y="39243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1000" y="6057900"/>
            <a:ext cx="11430000" cy="419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5300" y="6191250"/>
            <a:ext cx="133350" cy="13335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MLOps Pipeline &amp; Monitoring Strategy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1228725" y="1123950"/>
            <a:ext cx="16466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Versioning</a:t>
            </a:r>
            <a:endParaRPr lang="en-US" sz="1200" dirty="0"/>
          </a:p>
        </p:txBody>
      </p:sp>
      <p:sp>
        <p:nvSpPr>
          <p:cNvPr id="28" name="Text 2"/>
          <p:cNvSpPr/>
          <p:nvPr/>
        </p:nvSpPr>
        <p:spPr>
          <a:xfrm>
            <a:off x="914400" y="1466850"/>
            <a:ext cx="18288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DVC for versioning datasets and model artifacts</a:t>
            </a:r>
            <a:endParaRPr lang="en-US" sz="1050" dirty="0"/>
          </a:p>
        </p:txBody>
      </p:sp>
      <p:sp>
        <p:nvSpPr>
          <p:cNvPr id="29" name="Text 3"/>
          <p:cNvSpPr/>
          <p:nvPr/>
        </p:nvSpPr>
        <p:spPr>
          <a:xfrm>
            <a:off x="5581650" y="1219200"/>
            <a:ext cx="16753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Code Versioning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5181600" y="1562100"/>
            <a:ext cx="1828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 for managing codebase and tracking changes</a:t>
            </a:r>
            <a:endParaRPr lang="en-US" sz="1050" dirty="0"/>
          </a:p>
        </p:txBody>
      </p:sp>
      <p:sp>
        <p:nvSpPr>
          <p:cNvPr id="31" name="Text 5"/>
          <p:cNvSpPr/>
          <p:nvPr/>
        </p:nvSpPr>
        <p:spPr>
          <a:xfrm>
            <a:off x="9791700" y="1104900"/>
            <a:ext cx="1485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Experiment Tracking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9448800" y="1638300"/>
            <a:ext cx="1828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WandB for logging metrics and hyperparameters</a:t>
            </a:r>
            <a:endParaRPr lang="en-US" sz="1050" dirty="0"/>
          </a:p>
        </p:txBody>
      </p:sp>
      <p:sp>
        <p:nvSpPr>
          <p:cNvPr id="33" name="Text 7"/>
          <p:cNvSpPr/>
          <p:nvPr/>
        </p:nvSpPr>
        <p:spPr>
          <a:xfrm>
            <a:off x="1009650" y="2590800"/>
            <a:ext cx="437804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Experiment Tracking &amp; Versioning</a:t>
            </a:r>
            <a:endParaRPr lang="en-US" sz="1500" dirty="0"/>
          </a:p>
        </p:txBody>
      </p:sp>
      <p:sp>
        <p:nvSpPr>
          <p:cNvPr id="34" name="Text 8"/>
          <p:cNvSpPr/>
          <p:nvPr/>
        </p:nvSpPr>
        <p:spPr>
          <a:xfrm>
            <a:off x="800100" y="3048000"/>
            <a:ext cx="56530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Comprehensive tracking of metrics (accuracy, loss, mAP, IoU)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800100" y="3352800"/>
            <a:ext cx="34838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Version control for codebase using Git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800100" y="3657600"/>
            <a:ext cx="54738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Version Control (DVC) for datasets and model artifacts</a:t>
            </a:r>
            <a:endParaRPr lang="en-US" sz="1200" dirty="0"/>
          </a:p>
        </p:txBody>
      </p:sp>
      <p:sp>
        <p:nvSpPr>
          <p:cNvPr id="37" name="Text 11"/>
          <p:cNvSpPr/>
          <p:nvPr/>
        </p:nvSpPr>
        <p:spPr>
          <a:xfrm>
            <a:off x="6838950" y="2590800"/>
            <a:ext cx="35338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Monitoring Strategy</a:t>
            </a:r>
            <a:endParaRPr lang="en-US" sz="1500" dirty="0"/>
          </a:p>
        </p:txBody>
      </p:sp>
      <p:sp>
        <p:nvSpPr>
          <p:cNvPr id="38" name="Text 12"/>
          <p:cNvSpPr/>
          <p:nvPr/>
        </p:nvSpPr>
        <p:spPr>
          <a:xfrm>
            <a:off x="6629400" y="30480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Performance Monitoring: Regular evaluation of model metrics on unseen data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6629400" y="3581400"/>
            <a:ext cx="556051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Drift Detection: Monitoring changes in data distribution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629400" y="3886200"/>
            <a:ext cx="4991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Scheduled Retraining: Automated pipeline for periodic model updates</a:t>
            </a:r>
            <a:endParaRPr lang="en-US" sz="1200" dirty="0"/>
          </a:p>
        </p:txBody>
      </p:sp>
      <p:sp>
        <p:nvSpPr>
          <p:cNvPr id="41" name="Text 15"/>
          <p:cNvSpPr/>
          <p:nvPr/>
        </p:nvSpPr>
        <p:spPr>
          <a:xfrm>
            <a:off x="704850" y="6172200"/>
            <a:ext cx="134416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deployment on HuggingFace Spaces provides a live, publicly accessible web interface for real-time predictions.</a:t>
            </a:r>
            <a:endParaRPr lang="en-US" sz="1050" dirty="0"/>
          </a:p>
        </p:txBody>
      </p:sp>
      <p:pic>
        <p:nvPicPr>
          <p:cNvPr id="42" name="Image 21" descr="preencoded.png">
            <a:extLst>
              <a:ext uri="{FF2B5EF4-FFF2-40B4-BE49-F238E27FC236}">
                <a16:creationId xmlns:a16="http://schemas.microsoft.com/office/drawing/2014/main" id="{691C1FF3-65EB-B905-C4BB-75172BF658B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43" name="Text 13">
            <a:extLst>
              <a:ext uri="{FF2B5EF4-FFF2-40B4-BE49-F238E27FC236}">
                <a16:creationId xmlns:a16="http://schemas.microsoft.com/office/drawing/2014/main" id="{CD1B7BC8-13FD-5A70-E2CA-2CD360A33764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16/20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33475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562100"/>
            <a:ext cx="653415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1562100"/>
            <a:ext cx="3294906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5906" y="1562100"/>
            <a:ext cx="1792784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689" y="1562100"/>
            <a:ext cx="1446461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019300"/>
            <a:ext cx="6534150" cy="4572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2476500"/>
            <a:ext cx="653415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33700"/>
            <a:ext cx="653415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3390900"/>
            <a:ext cx="653415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076700"/>
            <a:ext cx="3190875" cy="1219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400" y="4257675"/>
            <a:ext cx="228600" cy="228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4275" y="4076700"/>
            <a:ext cx="3190875" cy="1219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76675" y="4257675"/>
            <a:ext cx="22860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3750" y="1133475"/>
            <a:ext cx="22860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43750" y="1562100"/>
            <a:ext cx="4667250" cy="2857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34250" y="1885950"/>
            <a:ext cx="357932" cy="457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70266" y="1962150"/>
            <a:ext cx="28575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34250" y="2762250"/>
            <a:ext cx="309711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60444" y="2838450"/>
            <a:ext cx="257175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334250" y="3638550"/>
            <a:ext cx="287238" cy="457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63569" y="3714750"/>
            <a:ext cx="2286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43750" y="4610100"/>
            <a:ext cx="4667250" cy="990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296150" y="4791075"/>
            <a:ext cx="152400" cy="152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Results &amp; Performance Summary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685800" y="1104900"/>
            <a:ext cx="65341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Performance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533400" y="1562100"/>
            <a:ext cx="3294906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Type</a:t>
            </a:r>
            <a:endParaRPr lang="en-US" sz="1200" dirty="0"/>
          </a:p>
        </p:txBody>
      </p:sp>
      <p:sp>
        <p:nvSpPr>
          <p:cNvPr id="30" name="Text 3"/>
          <p:cNvSpPr/>
          <p:nvPr/>
        </p:nvSpPr>
        <p:spPr>
          <a:xfrm>
            <a:off x="3828306" y="1562100"/>
            <a:ext cx="179278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Metric</a:t>
            </a:r>
            <a:endParaRPr lang="en-US" sz="1200" dirty="0"/>
          </a:p>
        </p:txBody>
      </p:sp>
      <p:sp>
        <p:nvSpPr>
          <p:cNvPr id="31" name="Text 4"/>
          <p:cNvSpPr/>
          <p:nvPr/>
        </p:nvSpPr>
        <p:spPr>
          <a:xfrm>
            <a:off x="5621089" y="1562100"/>
            <a:ext cx="14464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Value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533400" y="2019300"/>
            <a:ext cx="3953887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Classification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3828306" y="2019300"/>
            <a:ext cx="179278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Accuracy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5621089" y="2019300"/>
            <a:ext cx="14464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3828306" y="2476500"/>
            <a:ext cx="179278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F1-Score</a:t>
            </a:r>
            <a:endParaRPr lang="en-US" sz="1200" dirty="0"/>
          </a:p>
        </p:txBody>
      </p:sp>
      <p:sp>
        <p:nvSpPr>
          <p:cNvPr id="36" name="Text 9"/>
          <p:cNvSpPr/>
          <p:nvPr/>
        </p:nvSpPr>
        <p:spPr>
          <a:xfrm>
            <a:off x="5621089" y="2476500"/>
            <a:ext cx="14464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533400" y="2933700"/>
            <a:ext cx="3294906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Object Detection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3828306" y="2933700"/>
            <a:ext cx="179278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mAP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5621089" y="2933700"/>
            <a:ext cx="14464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Strong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3828306" y="3390900"/>
            <a:ext cx="179278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IoU</a:t>
            </a:r>
            <a:endParaRPr lang="en-US" sz="1200" dirty="0"/>
          </a:p>
        </p:txBody>
      </p:sp>
      <p:sp>
        <p:nvSpPr>
          <p:cNvPr id="41" name="Text 14"/>
          <p:cNvSpPr/>
          <p:nvPr/>
        </p:nvSpPr>
        <p:spPr>
          <a:xfrm>
            <a:off x="5621089" y="3390900"/>
            <a:ext cx="144646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Strong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876300" y="4229100"/>
            <a:ext cx="3051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Classification Accuracy</a:t>
            </a:r>
            <a:endParaRPr lang="en-US" sz="1200" dirty="0"/>
          </a:p>
        </p:txBody>
      </p:sp>
      <p:sp>
        <p:nvSpPr>
          <p:cNvPr id="43" name="Text 16"/>
          <p:cNvSpPr/>
          <p:nvPr/>
        </p:nvSpPr>
        <p:spPr>
          <a:xfrm>
            <a:off x="876300" y="4457700"/>
            <a:ext cx="2543175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High accuracy in correctly categorizing animal species across all classes.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4219575" y="4229100"/>
            <a:ext cx="30518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Detection Precision</a:t>
            </a:r>
            <a:endParaRPr lang="en-US" sz="1200" dirty="0"/>
          </a:p>
        </p:txBody>
      </p:sp>
      <p:sp>
        <p:nvSpPr>
          <p:cNvPr id="45" name="Text 18"/>
          <p:cNvSpPr/>
          <p:nvPr/>
        </p:nvSpPr>
        <p:spPr>
          <a:xfrm>
            <a:off x="4219575" y="4457700"/>
            <a:ext cx="2543175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Strong performance in localizing and identifying objects within images.</a:t>
            </a:r>
            <a:endParaRPr lang="en-US" sz="1200" dirty="0"/>
          </a:p>
        </p:txBody>
      </p:sp>
      <p:sp>
        <p:nvSpPr>
          <p:cNvPr id="46" name="Text 19"/>
          <p:cNvSpPr/>
          <p:nvPr/>
        </p:nvSpPr>
        <p:spPr>
          <a:xfrm>
            <a:off x="7448550" y="1104900"/>
            <a:ext cx="5600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Deployment Achievements</a:t>
            </a:r>
            <a:endParaRPr lang="en-US" sz="1800" dirty="0"/>
          </a:p>
        </p:txBody>
      </p:sp>
      <p:sp>
        <p:nvSpPr>
          <p:cNvPr id="47" name="Text 20"/>
          <p:cNvSpPr/>
          <p:nvPr/>
        </p:nvSpPr>
        <p:spPr>
          <a:xfrm>
            <a:off x="7844582" y="1752600"/>
            <a:ext cx="45311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HuggingFace Deployment</a:t>
            </a:r>
            <a:endParaRPr lang="en-US" sz="1350" dirty="0"/>
          </a:p>
        </p:txBody>
      </p:sp>
      <p:sp>
        <p:nvSpPr>
          <p:cNvPr id="48" name="Text 21"/>
          <p:cNvSpPr/>
          <p:nvPr/>
        </p:nvSpPr>
        <p:spPr>
          <a:xfrm>
            <a:off x="7844582" y="2019300"/>
            <a:ext cx="3775918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Successful deployment of both models on HuggingFace Spaces</a:t>
            </a:r>
            <a:endParaRPr lang="en-US" sz="1200" dirty="0"/>
          </a:p>
        </p:txBody>
      </p:sp>
      <p:sp>
        <p:nvSpPr>
          <p:cNvPr id="49" name="Text 22"/>
          <p:cNvSpPr/>
          <p:nvPr/>
        </p:nvSpPr>
        <p:spPr>
          <a:xfrm>
            <a:off x="7796361" y="2628900"/>
            <a:ext cx="382413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Gradio Interface</a:t>
            </a:r>
            <a:endParaRPr lang="en-US" sz="1350" dirty="0"/>
          </a:p>
        </p:txBody>
      </p:sp>
      <p:sp>
        <p:nvSpPr>
          <p:cNvPr id="50" name="Text 23"/>
          <p:cNvSpPr/>
          <p:nvPr/>
        </p:nvSpPr>
        <p:spPr>
          <a:xfrm>
            <a:off x="7796361" y="2895600"/>
            <a:ext cx="382413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User-friendly interface with image classification and detection capabilities</a:t>
            </a:r>
            <a:endParaRPr lang="en-US" sz="1200" dirty="0"/>
          </a:p>
        </p:txBody>
      </p:sp>
      <p:sp>
        <p:nvSpPr>
          <p:cNvPr id="51" name="Text 24"/>
          <p:cNvSpPr/>
          <p:nvPr/>
        </p:nvSpPr>
        <p:spPr>
          <a:xfrm>
            <a:off x="7773888" y="3505200"/>
            <a:ext cx="384661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Camera Integration</a:t>
            </a:r>
            <a:endParaRPr lang="en-US" sz="1350" dirty="0"/>
          </a:p>
        </p:txBody>
      </p:sp>
      <p:sp>
        <p:nvSpPr>
          <p:cNvPr id="52" name="Text 25"/>
          <p:cNvSpPr/>
          <p:nvPr/>
        </p:nvSpPr>
        <p:spPr>
          <a:xfrm>
            <a:off x="7773888" y="3771900"/>
            <a:ext cx="384661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Optional camera input for real-time demonstrations and interactive experiences</a:t>
            </a:r>
            <a:endParaRPr lang="en-US" sz="1200" dirty="0"/>
          </a:p>
        </p:txBody>
      </p:sp>
      <p:sp>
        <p:nvSpPr>
          <p:cNvPr id="53" name="Text 26"/>
          <p:cNvSpPr/>
          <p:nvPr/>
        </p:nvSpPr>
        <p:spPr>
          <a:xfrm>
            <a:off x="7524750" y="4762500"/>
            <a:ext cx="436245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The live Gradio application provides an intuitive interface for users to interact with the deployed models, enabling both classification and object detection tasks.</a:t>
            </a:r>
            <a:endParaRPr lang="en-US" sz="1200" dirty="0"/>
          </a:p>
        </p:txBody>
      </p:sp>
      <p:pic>
        <p:nvPicPr>
          <p:cNvPr id="54" name="Image 21" descr="preencoded.png">
            <a:extLst>
              <a:ext uri="{FF2B5EF4-FFF2-40B4-BE49-F238E27FC236}">
                <a16:creationId xmlns:a16="http://schemas.microsoft.com/office/drawing/2014/main" id="{5323DDA0-4D03-B6B8-6F54-191ABF11450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55" name="Text 13">
            <a:extLst>
              <a:ext uri="{FF2B5EF4-FFF2-40B4-BE49-F238E27FC236}">
                <a16:creationId xmlns:a16="http://schemas.microsoft.com/office/drawing/2014/main" id="{8EDEC77D-2E94-5E20-A878-9C704AB804AC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17/20</a:t>
            </a:r>
            <a:endParaRPr lang="en-US" sz="10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810000"/>
            <a:ext cx="11430000" cy="38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81100"/>
            <a:ext cx="2103090" cy="3162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021" y="1371600"/>
            <a:ext cx="34290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839" y="3543300"/>
            <a:ext cx="779264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2690" y="1181100"/>
            <a:ext cx="2103090" cy="3162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1761" y="1371600"/>
            <a:ext cx="30480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3386" y="3543300"/>
            <a:ext cx="501551" cy="228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44380" y="1181100"/>
            <a:ext cx="2103090" cy="3162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3451" y="1371600"/>
            <a:ext cx="30480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1656" y="3733800"/>
            <a:ext cx="928390" cy="228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6071" y="1181100"/>
            <a:ext cx="2103090" cy="31623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32279" y="1371600"/>
            <a:ext cx="390525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93856" y="3543300"/>
            <a:ext cx="867370" cy="228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07761" y="1181100"/>
            <a:ext cx="2103239" cy="3162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30793" y="1371600"/>
            <a:ext cx="257175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263783" y="3924300"/>
            <a:ext cx="991046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1000" y="4800600"/>
            <a:ext cx="11430000" cy="1447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67196" y="5372100"/>
            <a:ext cx="381000" cy="3810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1496" y="54864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96293" y="5695950"/>
            <a:ext cx="4280297" cy="381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865019" y="5372100"/>
            <a:ext cx="381000" cy="3810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79319" y="5486400"/>
            <a:ext cx="1524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34596" y="5695950"/>
            <a:ext cx="4280297" cy="38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103322" y="5372100"/>
            <a:ext cx="38100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217622" y="5486400"/>
            <a:ext cx="152400" cy="1524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Future Improvements &amp; Roadmap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571500" y="1866900"/>
            <a:ext cx="172209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Optimization</a:t>
            </a:r>
            <a:endParaRPr lang="en-US" sz="1350" dirty="0"/>
          </a:p>
        </p:txBody>
      </p:sp>
      <p:sp>
        <p:nvSpPr>
          <p:cNvPr id="31" name="Text 2"/>
          <p:cNvSpPr/>
          <p:nvPr/>
        </p:nvSpPr>
        <p:spPr>
          <a:xfrm>
            <a:off x="571500" y="2476500"/>
            <a:ext cx="1722090" cy="952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 model quantization, pruning, or knowledge distillation to reduce size and inference latency.</a:t>
            </a:r>
            <a:endParaRPr lang="en-US" sz="1050" dirty="0"/>
          </a:p>
        </p:txBody>
      </p:sp>
      <p:sp>
        <p:nvSpPr>
          <p:cNvPr id="32" name="Text 3"/>
          <p:cNvSpPr/>
          <p:nvPr/>
        </p:nvSpPr>
        <p:spPr>
          <a:xfrm>
            <a:off x="964912" y="3543300"/>
            <a:ext cx="93511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Efficiency</a:t>
            </a:r>
            <a:endParaRPr lang="en-US" sz="900" dirty="0"/>
          </a:p>
        </p:txBody>
      </p:sp>
      <p:sp>
        <p:nvSpPr>
          <p:cNvPr id="33" name="Text 4"/>
          <p:cNvSpPr/>
          <p:nvPr/>
        </p:nvSpPr>
        <p:spPr>
          <a:xfrm>
            <a:off x="2903190" y="1866900"/>
            <a:ext cx="172209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Expanded Dataset</a:t>
            </a:r>
            <a:endParaRPr lang="en-US" sz="1350" dirty="0"/>
          </a:p>
        </p:txBody>
      </p:sp>
      <p:sp>
        <p:nvSpPr>
          <p:cNvPr id="34" name="Text 5"/>
          <p:cNvSpPr/>
          <p:nvPr/>
        </p:nvSpPr>
        <p:spPr>
          <a:xfrm>
            <a:off x="2903190" y="2476500"/>
            <a:ext cx="1722090" cy="952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Continuously expand training dataset with more diverse images and additional animal classes.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3463230" y="3543300"/>
            <a:ext cx="6018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</a:t>
            </a:r>
            <a:endParaRPr lang="en-US" sz="900" dirty="0"/>
          </a:p>
        </p:txBody>
      </p:sp>
      <p:sp>
        <p:nvSpPr>
          <p:cNvPr id="36" name="Text 7"/>
          <p:cNvSpPr/>
          <p:nvPr/>
        </p:nvSpPr>
        <p:spPr>
          <a:xfrm>
            <a:off x="5234880" y="1866900"/>
            <a:ext cx="172209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Architectures</a:t>
            </a:r>
            <a:endParaRPr lang="en-US" sz="1350" dirty="0"/>
          </a:p>
        </p:txBody>
      </p:sp>
      <p:sp>
        <p:nvSpPr>
          <p:cNvPr id="37" name="Text 8"/>
          <p:cNvSpPr/>
          <p:nvPr/>
        </p:nvSpPr>
        <p:spPr>
          <a:xfrm>
            <a:off x="5234880" y="2476500"/>
            <a:ext cx="1722090" cy="1143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Explore newer deep learning architectures like Vision Transformers (ViT) for classification and advanced YOLO versions.</a:t>
            </a:r>
            <a:endParaRPr lang="en-US" sz="1050" dirty="0"/>
          </a:p>
        </p:txBody>
      </p:sp>
      <p:sp>
        <p:nvSpPr>
          <p:cNvPr id="38" name="Text 9"/>
          <p:cNvSpPr/>
          <p:nvPr/>
        </p:nvSpPr>
        <p:spPr>
          <a:xfrm>
            <a:off x="5538817" y="3733800"/>
            <a:ext cx="1114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Architecture</a:t>
            </a:r>
            <a:endParaRPr lang="en-US" sz="900" dirty="0"/>
          </a:p>
        </p:txBody>
      </p:sp>
      <p:sp>
        <p:nvSpPr>
          <p:cNvPr id="39" name="Text 10"/>
          <p:cNvSpPr/>
          <p:nvPr/>
        </p:nvSpPr>
        <p:spPr>
          <a:xfrm>
            <a:off x="7566571" y="1866900"/>
            <a:ext cx="172209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Video Processing</a:t>
            </a:r>
            <a:endParaRPr lang="en-US" sz="1350" dirty="0"/>
          </a:p>
        </p:txBody>
      </p:sp>
      <p:sp>
        <p:nvSpPr>
          <p:cNvPr id="40" name="Text 11"/>
          <p:cNvSpPr/>
          <p:nvPr/>
        </p:nvSpPr>
        <p:spPr>
          <a:xfrm>
            <a:off x="7566571" y="2476500"/>
            <a:ext cx="1722090" cy="952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Extend object detection capabilities to process video streams in real-time for applications like live wildlife monitoring.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7907119" y="3543300"/>
            <a:ext cx="104084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Application</a:t>
            </a:r>
            <a:endParaRPr lang="en-US" sz="900" dirty="0"/>
          </a:p>
        </p:txBody>
      </p:sp>
      <p:sp>
        <p:nvSpPr>
          <p:cNvPr id="42" name="Text 13"/>
          <p:cNvSpPr/>
          <p:nvPr/>
        </p:nvSpPr>
        <p:spPr>
          <a:xfrm>
            <a:off x="9898261" y="1866900"/>
            <a:ext cx="1722239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Explainable AI (XAI)</a:t>
            </a:r>
            <a:endParaRPr lang="en-US" sz="1350" dirty="0"/>
          </a:p>
        </p:txBody>
      </p:sp>
      <p:sp>
        <p:nvSpPr>
          <p:cNvPr id="43" name="Text 14"/>
          <p:cNvSpPr/>
          <p:nvPr/>
        </p:nvSpPr>
        <p:spPr>
          <a:xfrm>
            <a:off x="9898261" y="2476500"/>
            <a:ext cx="1722239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Incorporate XAI techniques to provide insights into model predictions, helping users understand why a particular classification was made.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10164678" y="3924300"/>
            <a:ext cx="11892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Transparency</a:t>
            </a:r>
            <a:endParaRPr lang="en-US" sz="900" dirty="0"/>
          </a:p>
        </p:txBody>
      </p:sp>
      <p:sp>
        <p:nvSpPr>
          <p:cNvPr id="45" name="Text 16"/>
          <p:cNvSpPr/>
          <p:nvPr/>
        </p:nvSpPr>
        <p:spPr>
          <a:xfrm>
            <a:off x="571500" y="4991100"/>
            <a:ext cx="11049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Implementation Timeline</a:t>
            </a:r>
            <a:endParaRPr lang="en-US" sz="1500" dirty="0"/>
          </a:p>
        </p:txBody>
      </p:sp>
      <p:sp>
        <p:nvSpPr>
          <p:cNvPr id="46" name="Text 17"/>
          <p:cNvSpPr/>
          <p:nvPr/>
        </p:nvSpPr>
        <p:spPr>
          <a:xfrm>
            <a:off x="514261" y="5829300"/>
            <a:ext cx="68687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Current</a:t>
            </a:r>
            <a:endParaRPr lang="en-US" sz="1200" dirty="0"/>
          </a:p>
        </p:txBody>
      </p:sp>
      <p:sp>
        <p:nvSpPr>
          <p:cNvPr id="47" name="Text 18"/>
          <p:cNvSpPr/>
          <p:nvPr/>
        </p:nvSpPr>
        <p:spPr>
          <a:xfrm>
            <a:off x="5663669" y="5829300"/>
            <a:ext cx="7838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Q2 2026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10901973" y="5829300"/>
            <a:ext cx="7838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Q4 2026</a:t>
            </a:r>
            <a:endParaRPr lang="en-US" sz="1200" dirty="0"/>
          </a:p>
        </p:txBody>
      </p:sp>
      <p:pic>
        <p:nvPicPr>
          <p:cNvPr id="49" name="Image 21" descr="preencoded.png">
            <a:extLst>
              <a:ext uri="{FF2B5EF4-FFF2-40B4-BE49-F238E27FC236}">
                <a16:creationId xmlns:a16="http://schemas.microsoft.com/office/drawing/2014/main" id="{2EF1774F-F95E-1927-E684-3887280FD15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50" name="Text 13">
            <a:extLst>
              <a:ext uri="{FF2B5EF4-FFF2-40B4-BE49-F238E27FC236}">
                <a16:creationId xmlns:a16="http://schemas.microsoft.com/office/drawing/2014/main" id="{14A294FE-C2D4-4A63-6391-5E4DB06EA484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18/20</a:t>
            </a:r>
            <a:endParaRPr lang="en-US" sz="10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2781300"/>
            <a:ext cx="4457700" cy="1295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4724400"/>
            <a:ext cx="114300" cy="152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257800"/>
            <a:ext cx="1143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57912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0" y="1562100"/>
            <a:ext cx="6667500" cy="1028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900" y="1724025"/>
            <a:ext cx="219075" cy="285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0" y="2743200"/>
            <a:ext cx="6667500" cy="800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5900" y="2905125"/>
            <a:ext cx="247650" cy="285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0" y="3695700"/>
            <a:ext cx="666750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5900" y="3857625"/>
            <a:ext cx="361950" cy="285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3500" y="4648200"/>
            <a:ext cx="6667500" cy="800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5900" y="4810125"/>
            <a:ext cx="285750" cy="2857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Conclusion &amp; Key Achievements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381000" y="1104900"/>
            <a:ext cx="4457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Summary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381000" y="1562100"/>
            <a:ext cx="44577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This project successfully developed and deployed a functional Image Classification and Object Detection System using Deep Learning and HuggingFace.</a:t>
            </a:r>
            <a:endParaRPr lang="en-US" sz="1350" dirty="0"/>
          </a:p>
        </p:txBody>
      </p:sp>
      <p:sp>
        <p:nvSpPr>
          <p:cNvPr id="19" name="Text 3"/>
          <p:cNvSpPr/>
          <p:nvPr/>
        </p:nvSpPr>
        <p:spPr>
          <a:xfrm>
            <a:off x="571500" y="2971800"/>
            <a:ext cx="40767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By leveraging transfer learning and a robust MLOps pipeline, we created an accessible and efficient solution for identifying and localizing animals in images.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381000" y="4305300"/>
            <a:ext cx="4457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Insights</a:t>
            </a:r>
            <a:endParaRPr lang="en-US" sz="1500" dirty="0"/>
          </a:p>
        </p:txBody>
      </p:sp>
      <p:sp>
        <p:nvSpPr>
          <p:cNvPr id="21" name="Text 5"/>
          <p:cNvSpPr/>
          <p:nvPr/>
        </p:nvSpPr>
        <p:spPr>
          <a:xfrm>
            <a:off x="609600" y="4686300"/>
            <a:ext cx="4229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Modern AI techniques can be effectively deployed to real-world applications</a:t>
            </a:r>
            <a:endParaRPr lang="en-US" sz="1200" dirty="0"/>
          </a:p>
        </p:txBody>
      </p:sp>
      <p:sp>
        <p:nvSpPr>
          <p:cNvPr id="22" name="Text 6"/>
          <p:cNvSpPr/>
          <p:nvPr/>
        </p:nvSpPr>
        <p:spPr>
          <a:xfrm>
            <a:off x="609600" y="5219700"/>
            <a:ext cx="4229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Transfer learning enables robust performance even with moderately sized datasets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609600" y="5753100"/>
            <a:ext cx="4229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HuggingFace Spaces provides an accessible platform for ML model deployment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5143500" y="1104900"/>
            <a:ext cx="6667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Achievements</a:t>
            </a:r>
            <a:endParaRPr lang="en-US" sz="1800" dirty="0"/>
          </a:p>
        </p:txBody>
      </p:sp>
      <p:sp>
        <p:nvSpPr>
          <p:cNvPr id="25" name="Text 9"/>
          <p:cNvSpPr/>
          <p:nvPr/>
        </p:nvSpPr>
        <p:spPr>
          <a:xfrm>
            <a:off x="5667375" y="1714500"/>
            <a:ext cx="59912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Robust Model Performance</a:t>
            </a:r>
            <a:endParaRPr lang="en-US" sz="1350" dirty="0"/>
          </a:p>
        </p:txBody>
      </p:sp>
      <p:sp>
        <p:nvSpPr>
          <p:cNvPr id="26" name="Text 10"/>
          <p:cNvSpPr/>
          <p:nvPr/>
        </p:nvSpPr>
        <p:spPr>
          <a:xfrm>
            <a:off x="5667375" y="1981200"/>
            <a:ext cx="59912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Achieved high accuracy in both image classification and object detection tasks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5695950" y="2895600"/>
            <a:ext cx="67835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Transfer Learning Implementation</a:t>
            </a:r>
            <a:endParaRPr lang="en-US" sz="1350" dirty="0"/>
          </a:p>
        </p:txBody>
      </p:sp>
      <p:sp>
        <p:nvSpPr>
          <p:cNvPr id="28" name="Text 12"/>
          <p:cNvSpPr/>
          <p:nvPr/>
        </p:nvSpPr>
        <p:spPr>
          <a:xfrm>
            <a:off x="5695950" y="3162300"/>
            <a:ext cx="678352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Successfully leveraged pre-trained models to achieve robust performance</a:t>
            </a:r>
            <a:endParaRPr lang="en-US" sz="1200" dirty="0"/>
          </a:p>
        </p:txBody>
      </p:sp>
      <p:sp>
        <p:nvSpPr>
          <p:cNvPr id="29" name="Text 13"/>
          <p:cNvSpPr/>
          <p:nvPr/>
        </p:nvSpPr>
        <p:spPr>
          <a:xfrm>
            <a:off x="5810250" y="3848100"/>
            <a:ext cx="54104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HuggingFace Deployment</a:t>
            </a:r>
            <a:endParaRPr lang="en-US" sz="1350" dirty="0"/>
          </a:p>
        </p:txBody>
      </p:sp>
      <p:sp>
        <p:nvSpPr>
          <p:cNvPr id="30" name="Text 14"/>
          <p:cNvSpPr/>
          <p:nvPr/>
        </p:nvSpPr>
        <p:spPr>
          <a:xfrm>
            <a:off x="5810250" y="4114800"/>
            <a:ext cx="649259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Deployed functional models on HuggingFace Spaces for accessible use</a:t>
            </a:r>
            <a:endParaRPr lang="en-US" sz="1200" dirty="0"/>
          </a:p>
        </p:txBody>
      </p:sp>
      <p:sp>
        <p:nvSpPr>
          <p:cNvPr id="31" name="Text 15"/>
          <p:cNvSpPr/>
          <p:nvPr/>
        </p:nvSpPr>
        <p:spPr>
          <a:xfrm>
            <a:off x="5734050" y="4800600"/>
            <a:ext cx="679209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Comprehensive MLOps Pipeline</a:t>
            </a:r>
            <a:endParaRPr lang="en-US" sz="1350" dirty="0"/>
          </a:p>
        </p:txBody>
      </p:sp>
      <p:sp>
        <p:nvSpPr>
          <p:cNvPr id="32" name="Text 16"/>
          <p:cNvSpPr/>
          <p:nvPr/>
        </p:nvSpPr>
        <p:spPr>
          <a:xfrm>
            <a:off x="5734050" y="5067300"/>
            <a:ext cx="67920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Implemented monitoring and retraining strategies for model maintenance</a:t>
            </a:r>
            <a:endParaRPr lang="en-US" sz="1200" dirty="0"/>
          </a:p>
        </p:txBody>
      </p:sp>
      <p:pic>
        <p:nvPicPr>
          <p:cNvPr id="33" name="Image 21" descr="preencoded.png">
            <a:extLst>
              <a:ext uri="{FF2B5EF4-FFF2-40B4-BE49-F238E27FC236}">
                <a16:creationId xmlns:a16="http://schemas.microsoft.com/office/drawing/2014/main" id="{5CF9FA71-32EF-2727-9EAF-6C27D7849BC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34" name="Text 13">
            <a:extLst>
              <a:ext uri="{FF2B5EF4-FFF2-40B4-BE49-F238E27FC236}">
                <a16:creationId xmlns:a16="http://schemas.microsoft.com/office/drawing/2014/main" id="{905E97A6-1397-6408-96B2-889FC25BDF12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19/20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81100"/>
            <a:ext cx="609600" cy="609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8" y="1333500"/>
            <a:ext cx="200025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2705100"/>
            <a:ext cx="5600700" cy="9906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895600"/>
            <a:ext cx="6096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88" y="3048000"/>
            <a:ext cx="200025" cy="3048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2705100"/>
            <a:ext cx="56007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28956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5588" y="3048000"/>
            <a:ext cx="200025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924300"/>
            <a:ext cx="5600700" cy="990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00" y="4114800"/>
            <a:ext cx="6096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288" y="4267200"/>
            <a:ext cx="200025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924300"/>
            <a:ext cx="5600700" cy="990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4114800"/>
            <a:ext cx="609600" cy="609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5588" y="4267200"/>
            <a:ext cx="200025" cy="304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762000"/>
            <a:ext cx="1657350" cy="5715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Team Members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1143000" y="1181100"/>
            <a:ext cx="29180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Supervisor / Instructor</a:t>
            </a:r>
            <a:endParaRPr lang="en-US" sz="1500" dirty="0"/>
          </a:p>
        </p:txBody>
      </p:sp>
      <p:sp>
        <p:nvSpPr>
          <p:cNvPr id="22" name="Text 2"/>
          <p:cNvSpPr/>
          <p:nvPr/>
        </p:nvSpPr>
        <p:spPr>
          <a:xfrm>
            <a:off x="1143000" y="1447800"/>
            <a:ext cx="291804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Ahmad Mostafa</a:t>
            </a:r>
            <a:endParaRPr lang="en-US" sz="1350" dirty="0"/>
          </a:p>
        </p:txBody>
      </p:sp>
      <p:sp>
        <p:nvSpPr>
          <p:cNvPr id="23" name="Text 3"/>
          <p:cNvSpPr/>
          <p:nvPr/>
        </p:nvSpPr>
        <p:spPr>
          <a:xfrm>
            <a:off x="381000" y="20955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Team Members</a:t>
            </a:r>
            <a:endParaRPr lang="en-US" sz="1800" dirty="0"/>
          </a:p>
        </p:txBody>
      </p:sp>
      <p:sp>
        <p:nvSpPr>
          <p:cNvPr id="24" name="Text 4"/>
          <p:cNvSpPr/>
          <p:nvPr/>
        </p:nvSpPr>
        <p:spPr>
          <a:xfrm>
            <a:off x="1333500" y="3086100"/>
            <a:ext cx="282588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Roaa Mohamed Ahmed Nagieb</a:t>
            </a:r>
            <a:endParaRPr lang="en-US" sz="1200" dirty="0"/>
          </a:p>
        </p:txBody>
      </p:sp>
      <p:sp>
        <p:nvSpPr>
          <p:cNvPr id="25" name="Text 5"/>
          <p:cNvSpPr/>
          <p:nvPr/>
        </p:nvSpPr>
        <p:spPr>
          <a:xfrm>
            <a:off x="7162800" y="3086100"/>
            <a:ext cx="340721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Mohamed Ramadan Fouad Mohamed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1333500" y="4305300"/>
            <a:ext cx="251192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Ahmed Mohamed Hambuta</a:t>
            </a:r>
            <a:endParaRPr lang="en-US" sz="1200" dirty="0"/>
          </a:p>
        </p:txBody>
      </p:sp>
      <p:sp>
        <p:nvSpPr>
          <p:cNvPr id="27" name="Text 7"/>
          <p:cNvSpPr/>
          <p:nvPr/>
        </p:nvSpPr>
        <p:spPr>
          <a:xfrm>
            <a:off x="7162800" y="4305300"/>
            <a:ext cx="1763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Youssef Hany Ezzat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2/20</a:t>
            </a:r>
            <a:endParaRPr lang="en-US" sz="10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600" y="0"/>
            <a:ext cx="2438400" cy="24384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00400"/>
            <a:ext cx="3657600" cy="3657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1714500"/>
            <a:ext cx="1828800" cy="1828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2746086"/>
            <a:ext cx="8534400" cy="1371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5685" y="3003261"/>
            <a:ext cx="285750" cy="2857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08475" y="5791200"/>
            <a:ext cx="277490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0875" y="5905500"/>
            <a:ext cx="133350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1828800" y="685800"/>
            <a:ext cx="85344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Thank You!</a:t>
            </a:r>
            <a:endParaRPr lang="en-US" sz="4500" dirty="0"/>
          </a:p>
        </p:txBody>
      </p:sp>
      <p:sp>
        <p:nvSpPr>
          <p:cNvPr id="18" name="Text 1"/>
          <p:cNvSpPr/>
          <p:nvPr/>
        </p:nvSpPr>
        <p:spPr>
          <a:xfrm>
            <a:off x="1828800" y="1485900"/>
            <a:ext cx="8534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 hope this presentation has provided a clear overview of our Image Classification &amp; Object Detection System. Your support is greatly appreciated.</a:t>
            </a:r>
            <a:endParaRPr lang="en-US" sz="1500" dirty="0"/>
          </a:p>
        </p:txBody>
      </p:sp>
      <p:sp>
        <p:nvSpPr>
          <p:cNvPr id="19" name="Text 2"/>
          <p:cNvSpPr/>
          <p:nvPr/>
        </p:nvSpPr>
        <p:spPr>
          <a:xfrm>
            <a:off x="2057400" y="2974686"/>
            <a:ext cx="80772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Questions?</a:t>
            </a:r>
            <a:endParaRPr lang="en-US" sz="2250" dirty="0"/>
          </a:p>
        </p:txBody>
      </p:sp>
      <p:sp>
        <p:nvSpPr>
          <p:cNvPr id="20" name="Text 3"/>
          <p:cNvSpPr/>
          <p:nvPr/>
        </p:nvSpPr>
        <p:spPr>
          <a:xfrm>
            <a:off x="1249680" y="3431886"/>
            <a:ext cx="9692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We're happy to address any questions you may have about our system.</a:t>
            </a:r>
            <a:endParaRPr lang="en-US" sz="1350" dirty="0"/>
          </a:p>
        </p:txBody>
      </p:sp>
      <p:sp>
        <p:nvSpPr>
          <p:cNvPr id="27" name="Text 10"/>
          <p:cNvSpPr/>
          <p:nvPr/>
        </p:nvSpPr>
        <p:spPr>
          <a:xfrm>
            <a:off x="975360" y="5372100"/>
            <a:ext cx="10241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"Thank you for your time and attention. We hope to see you again!"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4844370" y="5867400"/>
            <a:ext cx="2712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Date: December 2025</a:t>
            </a:r>
            <a:endParaRPr lang="en-US" sz="1200" dirty="0"/>
          </a:p>
        </p:txBody>
      </p:sp>
      <p:pic>
        <p:nvPicPr>
          <p:cNvPr id="9" name="Image 21" descr="preencoded.png">
            <a:extLst>
              <a:ext uri="{FF2B5EF4-FFF2-40B4-BE49-F238E27FC236}">
                <a16:creationId xmlns:a16="http://schemas.microsoft.com/office/drawing/2014/main" id="{4A51C1B3-4A21-0A63-89CA-F720187368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10" name="Text 13">
            <a:extLst>
              <a:ext uri="{FF2B5EF4-FFF2-40B4-BE49-F238E27FC236}">
                <a16:creationId xmlns:a16="http://schemas.microsoft.com/office/drawing/2014/main" id="{A0A44A49-D5CA-AC52-207C-47A15AD9D5EE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</a:t>
            </a:r>
            <a:r>
              <a:rPr lang="ar-EG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20/20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143000"/>
            <a:ext cx="38100" cy="5372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11049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6850" y="1200150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1104900"/>
            <a:ext cx="9867900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19812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5900" y="2076450"/>
            <a:ext cx="1524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1981200"/>
            <a:ext cx="9867900" cy="723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3500" y="28575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2563" y="2952750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2857500"/>
            <a:ext cx="9867900" cy="723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3500" y="37338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6375" y="382905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3733800"/>
            <a:ext cx="9867900" cy="7239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3500" y="46101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52563" y="4705350"/>
            <a:ext cx="2190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4610100"/>
            <a:ext cx="9867900" cy="7239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3500" y="548640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6375" y="5581650"/>
            <a:ext cx="171450" cy="2667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43100" y="5486400"/>
            <a:ext cx="9867900" cy="723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39400" y="5905500"/>
            <a:ext cx="1371600" cy="5715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Presentation Timeline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2057400" y="1219200"/>
            <a:ext cx="9639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Introduction</a:t>
            </a:r>
            <a:endParaRPr lang="en-US" sz="1350" dirty="0"/>
          </a:p>
        </p:txBody>
      </p:sp>
      <p:sp>
        <p:nvSpPr>
          <p:cNvPr id="27" name="Text 2"/>
          <p:cNvSpPr/>
          <p:nvPr/>
        </p:nvSpPr>
        <p:spPr>
          <a:xfrm>
            <a:off x="2057400" y="1524000"/>
            <a:ext cx="11567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Overview of the image classification and object detection project.</a:t>
            </a:r>
            <a:endParaRPr lang="en-US" sz="1050" dirty="0"/>
          </a:p>
        </p:txBody>
      </p:sp>
      <p:sp>
        <p:nvSpPr>
          <p:cNvPr id="28" name="Text 3"/>
          <p:cNvSpPr/>
          <p:nvPr/>
        </p:nvSpPr>
        <p:spPr>
          <a:xfrm>
            <a:off x="2057400" y="2095500"/>
            <a:ext cx="9639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Collection, Preprocessing &amp; Exploration</a:t>
            </a:r>
            <a:endParaRPr lang="en-US" sz="1350" dirty="0"/>
          </a:p>
        </p:txBody>
      </p:sp>
      <p:sp>
        <p:nvSpPr>
          <p:cNvPr id="29" name="Text 4"/>
          <p:cNvSpPr/>
          <p:nvPr/>
        </p:nvSpPr>
        <p:spPr>
          <a:xfrm>
            <a:off x="2057400" y="2400300"/>
            <a:ext cx="11567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Animals-10 dataset overview, 28,000 images across 10 animal classes.</a:t>
            </a:r>
            <a:endParaRPr lang="en-US" sz="1050" dirty="0"/>
          </a:p>
        </p:txBody>
      </p:sp>
      <p:sp>
        <p:nvSpPr>
          <p:cNvPr id="30" name="Text 5"/>
          <p:cNvSpPr/>
          <p:nvPr/>
        </p:nvSpPr>
        <p:spPr>
          <a:xfrm>
            <a:off x="2057400" y="2971800"/>
            <a:ext cx="9639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Development</a:t>
            </a:r>
            <a:endParaRPr lang="en-US" sz="1350" dirty="0"/>
          </a:p>
        </p:txBody>
      </p:sp>
      <p:sp>
        <p:nvSpPr>
          <p:cNvPr id="31" name="Text 6"/>
          <p:cNvSpPr/>
          <p:nvPr/>
        </p:nvSpPr>
        <p:spPr>
          <a:xfrm>
            <a:off x="2057400" y="3276600"/>
            <a:ext cx="11567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classification model with Transfer Learning, YOLO object detection.</a:t>
            </a:r>
            <a:endParaRPr lang="en-US" sz="1050" dirty="0"/>
          </a:p>
        </p:txBody>
      </p:sp>
      <p:sp>
        <p:nvSpPr>
          <p:cNvPr id="32" name="Text 7"/>
          <p:cNvSpPr/>
          <p:nvPr/>
        </p:nvSpPr>
        <p:spPr>
          <a:xfrm>
            <a:off x="2057400" y="3848100"/>
            <a:ext cx="9639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Advanced Techniques &amp; Deployment</a:t>
            </a:r>
            <a:endParaRPr lang="en-US" sz="1350" dirty="0"/>
          </a:p>
        </p:txBody>
      </p:sp>
      <p:sp>
        <p:nvSpPr>
          <p:cNvPr id="33" name="Text 8"/>
          <p:cNvSpPr/>
          <p:nvPr/>
        </p:nvSpPr>
        <p:spPr>
          <a:xfrm>
            <a:off x="2057400" y="4152900"/>
            <a:ext cx="96393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Model Export with HuggingFace Spaces, Gradio User Interface.</a:t>
            </a:r>
            <a:endParaRPr lang="en-US" sz="1050" dirty="0"/>
          </a:p>
        </p:txBody>
      </p:sp>
      <p:sp>
        <p:nvSpPr>
          <p:cNvPr id="34" name="Text 9"/>
          <p:cNvSpPr/>
          <p:nvPr/>
        </p:nvSpPr>
        <p:spPr>
          <a:xfrm>
            <a:off x="2057400" y="4724400"/>
            <a:ext cx="9639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MLOps, Monitoring &amp; Web Interface</a:t>
            </a:r>
            <a:endParaRPr lang="en-US" sz="1350" dirty="0"/>
          </a:p>
        </p:txBody>
      </p:sp>
      <p:sp>
        <p:nvSpPr>
          <p:cNvPr id="35" name="Text 10"/>
          <p:cNvSpPr/>
          <p:nvPr/>
        </p:nvSpPr>
        <p:spPr>
          <a:xfrm>
            <a:off x="2057400" y="5029200"/>
            <a:ext cx="96393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Version control with Git and DVC, Weights &amp; Biases tracking.</a:t>
            </a:r>
            <a:endParaRPr lang="en-US" sz="1050" dirty="0"/>
          </a:p>
        </p:txBody>
      </p:sp>
      <p:sp>
        <p:nvSpPr>
          <p:cNvPr id="36" name="Text 11"/>
          <p:cNvSpPr/>
          <p:nvPr/>
        </p:nvSpPr>
        <p:spPr>
          <a:xfrm>
            <a:off x="2057400" y="5600700"/>
            <a:ext cx="9639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Documentation &amp; Conclusion</a:t>
            </a:r>
            <a:endParaRPr lang="en-US" sz="1350" dirty="0"/>
          </a:p>
        </p:txBody>
      </p:sp>
      <p:sp>
        <p:nvSpPr>
          <p:cNvPr id="37" name="Text 12"/>
          <p:cNvSpPr/>
          <p:nvPr/>
        </p:nvSpPr>
        <p:spPr>
          <a:xfrm>
            <a:off x="2057400" y="5905500"/>
            <a:ext cx="96393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Final Results, Future Improvements, Project Conclusion.</a:t>
            </a:r>
            <a:endParaRPr lang="en-US" sz="1050" dirty="0"/>
          </a:p>
        </p:txBody>
      </p:sp>
      <p:sp>
        <p:nvSpPr>
          <p:cNvPr id="38" name="Text 13"/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3/20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886200"/>
            <a:ext cx="4457700" cy="990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1885950"/>
            <a:ext cx="3257550" cy="1581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900" y="2047875"/>
            <a:ext cx="285750" cy="2857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450" y="1885950"/>
            <a:ext cx="3257550" cy="15811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850" y="2047875"/>
            <a:ext cx="285750" cy="2857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0" y="3619500"/>
            <a:ext cx="3257550" cy="15811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900" y="3781425"/>
            <a:ext cx="285750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3450" y="3619500"/>
            <a:ext cx="3257550" cy="15811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5850" y="3781425"/>
            <a:ext cx="285750" cy="2857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3500" y="5353050"/>
            <a:ext cx="6667500" cy="11239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95900" y="5514975"/>
            <a:ext cx="361950" cy="28575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Overview &amp; Core Technologies</a:t>
            </a:r>
            <a:endParaRPr lang="en-US" sz="2700" dirty="0"/>
          </a:p>
        </p:txBody>
      </p:sp>
      <p:sp>
        <p:nvSpPr>
          <p:cNvPr id="16" name="Text 1"/>
          <p:cNvSpPr/>
          <p:nvPr/>
        </p:nvSpPr>
        <p:spPr>
          <a:xfrm>
            <a:off x="381000" y="1181100"/>
            <a:ext cx="44577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Project Focus</a:t>
            </a:r>
            <a:endParaRPr lang="en-US" sz="1800" dirty="0"/>
          </a:p>
        </p:txBody>
      </p:sp>
      <p:sp>
        <p:nvSpPr>
          <p:cNvPr id="17" name="Text 2"/>
          <p:cNvSpPr/>
          <p:nvPr/>
        </p:nvSpPr>
        <p:spPr>
          <a:xfrm>
            <a:off x="381000" y="1638300"/>
            <a:ext cx="44577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This project develops a robust, end-to-end system for both classifying images of animals and detecting their locations within those images.</a:t>
            </a:r>
            <a:endParaRPr lang="en-US" sz="1350" dirty="0"/>
          </a:p>
        </p:txBody>
      </p:sp>
      <p:sp>
        <p:nvSpPr>
          <p:cNvPr id="18" name="Text 3"/>
          <p:cNvSpPr/>
          <p:nvPr/>
        </p:nvSpPr>
        <p:spPr>
          <a:xfrm>
            <a:off x="381000" y="2590800"/>
            <a:ext cx="4457700" cy="1066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Leveraging advanced Deep Learning techniques, specifically Transfer Learning, the system achieves high performance and is deployed on HuggingFace Spaces for accessibility.</a:t>
            </a:r>
            <a:endParaRPr lang="en-US" sz="1350" dirty="0"/>
          </a:p>
        </p:txBody>
      </p:sp>
      <p:sp>
        <p:nvSpPr>
          <p:cNvPr id="19" name="Text 4"/>
          <p:cNvSpPr/>
          <p:nvPr/>
        </p:nvSpPr>
        <p:spPr>
          <a:xfrm>
            <a:off x="533400" y="4038600"/>
            <a:ext cx="41529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culmination of this development provides an accessible and interactive platform for users to classify and detect animals in images.</a:t>
            </a:r>
            <a:endParaRPr lang="en-US" sz="1200" dirty="0"/>
          </a:p>
        </p:txBody>
      </p:sp>
      <p:sp>
        <p:nvSpPr>
          <p:cNvPr id="20" name="Text 5"/>
          <p:cNvSpPr/>
          <p:nvPr/>
        </p:nvSpPr>
        <p:spPr>
          <a:xfrm>
            <a:off x="5143500" y="1181100"/>
            <a:ext cx="66675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Core Technologies</a:t>
            </a:r>
            <a:endParaRPr lang="en-US" sz="1800" dirty="0"/>
          </a:p>
        </p:txBody>
      </p:sp>
      <p:sp>
        <p:nvSpPr>
          <p:cNvPr id="21" name="Text 6"/>
          <p:cNvSpPr/>
          <p:nvPr/>
        </p:nvSpPr>
        <p:spPr>
          <a:xfrm>
            <a:off x="5734050" y="2038350"/>
            <a:ext cx="3017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Classification</a:t>
            </a:r>
            <a:endParaRPr lang="en-US" sz="1350" dirty="0"/>
          </a:p>
        </p:txBody>
      </p:sp>
      <p:sp>
        <p:nvSpPr>
          <p:cNvPr id="22" name="Text 7"/>
          <p:cNvSpPr/>
          <p:nvPr/>
        </p:nvSpPr>
        <p:spPr>
          <a:xfrm>
            <a:off x="5734050" y="2305050"/>
            <a:ext cx="25146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Assigning predefined categories to entire input images, crucial for organizing large image datasets.</a:t>
            </a:r>
            <a:endParaRPr lang="en-US" sz="1200" dirty="0"/>
          </a:p>
        </p:txBody>
      </p:sp>
      <p:sp>
        <p:nvSpPr>
          <p:cNvPr id="23" name="Text 8"/>
          <p:cNvSpPr/>
          <p:nvPr/>
        </p:nvSpPr>
        <p:spPr>
          <a:xfrm>
            <a:off x="9144000" y="2038350"/>
            <a:ext cx="3017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Object Detection</a:t>
            </a:r>
            <a:endParaRPr lang="en-US" sz="1350" dirty="0"/>
          </a:p>
        </p:txBody>
      </p:sp>
      <p:sp>
        <p:nvSpPr>
          <p:cNvPr id="24" name="Text 9"/>
          <p:cNvSpPr/>
          <p:nvPr/>
        </p:nvSpPr>
        <p:spPr>
          <a:xfrm>
            <a:off x="9144000" y="2305050"/>
            <a:ext cx="25146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Identifying what objects are present in images and precisely locating them with bounding boxes.</a:t>
            </a:r>
            <a:endParaRPr lang="en-US" sz="1200" dirty="0"/>
          </a:p>
        </p:txBody>
      </p:sp>
      <p:sp>
        <p:nvSpPr>
          <p:cNvPr id="25" name="Text 10"/>
          <p:cNvSpPr/>
          <p:nvPr/>
        </p:nvSpPr>
        <p:spPr>
          <a:xfrm>
            <a:off x="5734050" y="3771900"/>
            <a:ext cx="3017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Deep Learning</a:t>
            </a:r>
            <a:endParaRPr lang="en-US" sz="1350" dirty="0"/>
          </a:p>
        </p:txBody>
      </p:sp>
      <p:sp>
        <p:nvSpPr>
          <p:cNvPr id="26" name="Text 11"/>
          <p:cNvSpPr/>
          <p:nvPr/>
        </p:nvSpPr>
        <p:spPr>
          <a:xfrm>
            <a:off x="5734050" y="4038600"/>
            <a:ext cx="25146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Utilizing multi-layered neural networks to learn complex patterns directly from data for image analysis.</a:t>
            </a:r>
            <a:endParaRPr lang="en-US" sz="1200" dirty="0"/>
          </a:p>
        </p:txBody>
      </p:sp>
      <p:sp>
        <p:nvSpPr>
          <p:cNvPr id="27" name="Text 12"/>
          <p:cNvSpPr/>
          <p:nvPr/>
        </p:nvSpPr>
        <p:spPr>
          <a:xfrm>
            <a:off x="9144000" y="3771900"/>
            <a:ext cx="3017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Transfer Learning</a:t>
            </a:r>
            <a:endParaRPr lang="en-US" sz="1350" dirty="0"/>
          </a:p>
        </p:txBody>
      </p:sp>
      <p:sp>
        <p:nvSpPr>
          <p:cNvPr id="28" name="Text 13"/>
          <p:cNvSpPr/>
          <p:nvPr/>
        </p:nvSpPr>
        <p:spPr>
          <a:xfrm>
            <a:off x="9144000" y="4038600"/>
            <a:ext cx="25146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Reusing pre-trained models as starting points, reducing training time and improving performance.</a:t>
            </a:r>
            <a:endParaRPr lang="en-US" sz="1200" dirty="0"/>
          </a:p>
        </p:txBody>
      </p:sp>
      <p:sp>
        <p:nvSpPr>
          <p:cNvPr id="29" name="Text 14"/>
          <p:cNvSpPr/>
          <p:nvPr/>
        </p:nvSpPr>
        <p:spPr>
          <a:xfrm>
            <a:off x="5810250" y="5505450"/>
            <a:ext cx="5848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HuggingFace Deployment</a:t>
            </a:r>
            <a:endParaRPr lang="en-US" sz="1350" dirty="0"/>
          </a:p>
        </p:txBody>
      </p:sp>
      <p:sp>
        <p:nvSpPr>
          <p:cNvPr id="30" name="Text 15"/>
          <p:cNvSpPr/>
          <p:nvPr/>
        </p:nvSpPr>
        <p:spPr>
          <a:xfrm>
            <a:off x="5810250" y="5772150"/>
            <a:ext cx="58483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Platform for hosting and sharing machine learning models and interactive demos, making them accessible to a wider audience.</a:t>
            </a:r>
            <a:endParaRPr lang="en-US" sz="1200" dirty="0"/>
          </a:p>
        </p:txBody>
      </p:sp>
      <p:pic>
        <p:nvPicPr>
          <p:cNvPr id="31" name="Image 21" descr="preencoded.png">
            <a:extLst>
              <a:ext uri="{FF2B5EF4-FFF2-40B4-BE49-F238E27FC236}">
                <a16:creationId xmlns:a16="http://schemas.microsoft.com/office/drawing/2014/main" id="{265CB2F8-C761-896A-9EB3-ABFF42220CF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32" name="Text 13">
            <a:extLst>
              <a:ext uri="{FF2B5EF4-FFF2-40B4-BE49-F238E27FC236}">
                <a16:creationId xmlns:a16="http://schemas.microsoft.com/office/drawing/2014/main" id="{3EC77DA7-E78D-4CFA-EBB2-E9FFE62C24BB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4/20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866900"/>
            <a:ext cx="3657600" cy="2095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205740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866900"/>
            <a:ext cx="3657600" cy="2095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7700" y="2057400"/>
            <a:ext cx="285750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866900"/>
            <a:ext cx="3657600" cy="2095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3900" y="2057400"/>
            <a:ext cx="323850" cy="3429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4191000"/>
            <a:ext cx="3657600" cy="2286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4381500"/>
            <a:ext cx="32385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7200" y="4191000"/>
            <a:ext cx="3657600" cy="2286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700" y="4381500"/>
            <a:ext cx="285750" cy="342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53400" y="4191000"/>
            <a:ext cx="3657600" cy="2286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558165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584835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43900" y="6115050"/>
            <a:ext cx="152400" cy="1524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Real-World Applications &amp; Impact</a:t>
            </a:r>
            <a:endParaRPr lang="en-US" sz="2700" dirty="0"/>
          </a:p>
        </p:txBody>
      </p:sp>
      <p:sp>
        <p:nvSpPr>
          <p:cNvPr id="19" name="Text 1"/>
          <p:cNvSpPr/>
          <p:nvPr/>
        </p:nvSpPr>
        <p:spPr>
          <a:xfrm>
            <a:off x="381000" y="1104900"/>
            <a:ext cx="11430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Our image classification and object detection system has broad real-world applications across multiple industries, providing valuable solutions to various challenges.</a:t>
            </a:r>
            <a:endParaRPr lang="en-US" sz="1350" dirty="0"/>
          </a:p>
        </p:txBody>
      </p:sp>
      <p:sp>
        <p:nvSpPr>
          <p:cNvPr id="20" name="Text 2"/>
          <p:cNvSpPr/>
          <p:nvPr/>
        </p:nvSpPr>
        <p:spPr>
          <a:xfrm>
            <a:off x="971550" y="2095500"/>
            <a:ext cx="247280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Wildlife Monitoring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571500" y="2514600"/>
            <a:ext cx="3276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Automated identification and tracking of animal species for conservation efforts.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449610" y="3351068"/>
            <a:ext cx="21949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🐾</a:t>
            </a:r>
            <a:endParaRPr lang="en-US" sz="2400" dirty="0"/>
          </a:p>
        </p:txBody>
      </p:sp>
      <p:sp>
        <p:nvSpPr>
          <p:cNvPr id="23" name="Text 5"/>
          <p:cNvSpPr/>
          <p:nvPr/>
        </p:nvSpPr>
        <p:spPr>
          <a:xfrm>
            <a:off x="830610" y="3448050"/>
            <a:ext cx="264908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Enables efficient wildlife tracking</a:t>
            </a:r>
            <a:endParaRPr lang="en-US" sz="1050" dirty="0"/>
          </a:p>
        </p:txBody>
      </p:sp>
      <p:sp>
        <p:nvSpPr>
          <p:cNvPr id="24" name="Text 6"/>
          <p:cNvSpPr/>
          <p:nvPr/>
        </p:nvSpPr>
        <p:spPr>
          <a:xfrm>
            <a:off x="4857750" y="2095500"/>
            <a:ext cx="276498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Autonomous Vehicles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4457700" y="251460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detection of pedestrians, other vehicles, and traffic signs for safe navigation.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4309854" y="3295650"/>
            <a:ext cx="21949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🚗</a:t>
            </a:r>
            <a:endParaRPr lang="en-US" sz="2400" dirty="0"/>
          </a:p>
        </p:txBody>
      </p:sp>
      <p:sp>
        <p:nvSpPr>
          <p:cNvPr id="27" name="Text 9"/>
          <p:cNvSpPr/>
          <p:nvPr/>
        </p:nvSpPr>
        <p:spPr>
          <a:xfrm>
            <a:off x="4716810" y="3448050"/>
            <a:ext cx="19227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Enhances driving safety</a:t>
            </a:r>
            <a:endParaRPr lang="en-US" sz="1050" dirty="0"/>
          </a:p>
        </p:txBody>
      </p:sp>
      <p:sp>
        <p:nvSpPr>
          <p:cNvPr id="28" name="Text 10"/>
          <p:cNvSpPr/>
          <p:nvPr/>
        </p:nvSpPr>
        <p:spPr>
          <a:xfrm>
            <a:off x="8782050" y="2095500"/>
            <a:ext cx="211812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Medical Imaging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8343900" y="251460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Assisting in the detection of anomalies or diseases in X-rays, MRIs, and other medical scans.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8173879" y="3333750"/>
            <a:ext cx="19788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⚕️</a:t>
            </a:r>
            <a:endParaRPr lang="en-US" sz="2400" dirty="0"/>
          </a:p>
        </p:txBody>
      </p:sp>
      <p:sp>
        <p:nvSpPr>
          <p:cNvPr id="31" name="Text 13"/>
          <p:cNvSpPr/>
          <p:nvPr/>
        </p:nvSpPr>
        <p:spPr>
          <a:xfrm>
            <a:off x="8585002" y="3448050"/>
            <a:ext cx="236333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Supports diagnostic accuracy</a:t>
            </a:r>
            <a:endParaRPr lang="en-US" sz="1050" dirty="0"/>
          </a:p>
        </p:txBody>
      </p:sp>
      <p:sp>
        <p:nvSpPr>
          <p:cNvPr id="32" name="Text 14"/>
          <p:cNvSpPr/>
          <p:nvPr/>
        </p:nvSpPr>
        <p:spPr>
          <a:xfrm>
            <a:off x="1009650" y="4419600"/>
            <a:ext cx="207365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Retail Inventory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571500" y="483870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Automatically counting and identifying products on shelves for efficient stock control.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420618" y="5848350"/>
            <a:ext cx="21949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🛍️</a:t>
            </a:r>
            <a:endParaRPr lang="en-US" sz="2400" dirty="0"/>
          </a:p>
        </p:txBody>
      </p:sp>
      <p:sp>
        <p:nvSpPr>
          <p:cNvPr id="35" name="Text 17"/>
          <p:cNvSpPr/>
          <p:nvPr/>
        </p:nvSpPr>
        <p:spPr>
          <a:xfrm>
            <a:off x="830610" y="5962650"/>
            <a:ext cx="18630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Optimizes supply chain</a:t>
            </a:r>
            <a:endParaRPr lang="en-US" sz="1050" dirty="0"/>
          </a:p>
        </p:txBody>
      </p:sp>
      <p:sp>
        <p:nvSpPr>
          <p:cNvPr id="36" name="Text 18"/>
          <p:cNvSpPr/>
          <p:nvPr/>
        </p:nvSpPr>
        <p:spPr>
          <a:xfrm>
            <a:off x="4857750" y="4419600"/>
            <a:ext cx="27337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Security Surveillance</a:t>
            </a:r>
            <a:endParaRPr lang="en-US" sz="1500" dirty="0"/>
          </a:p>
        </p:txBody>
      </p:sp>
      <p:sp>
        <p:nvSpPr>
          <p:cNvPr id="37" name="Text 19"/>
          <p:cNvSpPr/>
          <p:nvPr/>
        </p:nvSpPr>
        <p:spPr>
          <a:xfrm>
            <a:off x="4457700" y="483870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Identifying suspicious activities or unauthorized objects in real-time video feeds.</a:t>
            </a:r>
            <a:endParaRPr lang="en-US" sz="1200" dirty="0"/>
          </a:p>
        </p:txBody>
      </p:sp>
      <p:sp>
        <p:nvSpPr>
          <p:cNvPr id="38" name="Text 20"/>
          <p:cNvSpPr/>
          <p:nvPr/>
        </p:nvSpPr>
        <p:spPr>
          <a:xfrm>
            <a:off x="4349472" y="5829300"/>
            <a:ext cx="21949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240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🚨</a:t>
            </a:r>
            <a:endParaRPr lang="en-US" sz="2400" dirty="0"/>
          </a:p>
        </p:txBody>
      </p:sp>
      <p:sp>
        <p:nvSpPr>
          <p:cNvPr id="39" name="Text 21"/>
          <p:cNvSpPr/>
          <p:nvPr/>
        </p:nvSpPr>
        <p:spPr>
          <a:xfrm>
            <a:off x="4716810" y="5962650"/>
            <a:ext cx="229528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Enhances security measures</a:t>
            </a:r>
            <a:endParaRPr lang="en-US" sz="1050" dirty="0"/>
          </a:p>
        </p:txBody>
      </p:sp>
      <p:sp>
        <p:nvSpPr>
          <p:cNvPr id="40" name="Text 22"/>
          <p:cNvSpPr/>
          <p:nvPr/>
        </p:nvSpPr>
        <p:spPr>
          <a:xfrm>
            <a:off x="8343900" y="4381500"/>
            <a:ext cx="3276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Impact</a:t>
            </a:r>
            <a:endParaRPr lang="en-US" sz="1500" dirty="0"/>
          </a:p>
        </p:txBody>
      </p:sp>
      <p:sp>
        <p:nvSpPr>
          <p:cNvPr id="41" name="Text 23"/>
          <p:cNvSpPr/>
          <p:nvPr/>
        </p:nvSpPr>
        <p:spPr>
          <a:xfrm>
            <a:off x="8343900" y="4762500"/>
            <a:ext cx="3276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Our system provides accessible and interactive platforms for various industries to leverage computer vision technology.</a:t>
            </a:r>
            <a:endParaRPr lang="en-US" sz="1200" dirty="0"/>
          </a:p>
        </p:txBody>
      </p:sp>
      <p:sp>
        <p:nvSpPr>
          <p:cNvPr id="42" name="Text 24"/>
          <p:cNvSpPr/>
          <p:nvPr/>
        </p:nvSpPr>
        <p:spPr>
          <a:xfrm>
            <a:off x="8572500" y="5562600"/>
            <a:ext cx="1597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Increased efficiency</a:t>
            </a:r>
            <a:endParaRPr lang="en-US" sz="1050" dirty="0"/>
          </a:p>
        </p:txBody>
      </p:sp>
      <p:sp>
        <p:nvSpPr>
          <p:cNvPr id="43" name="Text 25"/>
          <p:cNvSpPr/>
          <p:nvPr/>
        </p:nvSpPr>
        <p:spPr>
          <a:xfrm>
            <a:off x="8572500" y="5829300"/>
            <a:ext cx="156430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Enhanced accuracy</a:t>
            </a:r>
            <a:endParaRPr lang="en-US" sz="1050" dirty="0"/>
          </a:p>
        </p:txBody>
      </p:sp>
      <p:sp>
        <p:nvSpPr>
          <p:cNvPr id="44" name="Text 26"/>
          <p:cNvSpPr/>
          <p:nvPr/>
        </p:nvSpPr>
        <p:spPr>
          <a:xfrm>
            <a:off x="8572500" y="6096000"/>
            <a:ext cx="14380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Real-time insights</a:t>
            </a:r>
            <a:endParaRPr lang="en-US" sz="1050" dirty="0"/>
          </a:p>
        </p:txBody>
      </p:sp>
      <p:pic>
        <p:nvPicPr>
          <p:cNvPr id="45" name="Image 21" descr="preencoded.png">
            <a:extLst>
              <a:ext uri="{FF2B5EF4-FFF2-40B4-BE49-F238E27FC236}">
                <a16:creationId xmlns:a16="http://schemas.microsoft.com/office/drawing/2014/main" id="{9E9159DC-5128-B184-BACC-4E8B6A6455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46" name="Text 13">
            <a:extLst>
              <a:ext uri="{FF2B5EF4-FFF2-40B4-BE49-F238E27FC236}">
                <a16:creationId xmlns:a16="http://schemas.microsoft.com/office/drawing/2014/main" id="{A85C4F59-09F7-ACD8-9BBE-C2580C746DC5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5/20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44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6362700" cy="2286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71600"/>
            <a:ext cx="20002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8288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2098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25908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2971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000" y="3619500"/>
            <a:ext cx="6362700" cy="1409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8500" y="1104900"/>
            <a:ext cx="4762500" cy="2438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48500" y="3771900"/>
            <a:ext cx="4762500" cy="2286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39000" y="4343400"/>
            <a:ext cx="2114550" cy="685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53300" y="44958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05950" y="4343400"/>
            <a:ext cx="2114550" cy="685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20250" y="44958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39000" y="5181600"/>
            <a:ext cx="2114550" cy="685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353300" y="5334000"/>
            <a:ext cx="1905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05950" y="5181600"/>
            <a:ext cx="2114550" cy="685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20250" y="5334000"/>
            <a:ext cx="152400" cy="1524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Animals-10 Dataset Overview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923925" y="1333500"/>
            <a:ext cx="5905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Dataset Highlights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876300" y="1790700"/>
            <a:ext cx="37065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Source: Kaggle's "Animals-10" collection</a:t>
            </a:r>
            <a:endParaRPr lang="en-US" sz="1200" dirty="0"/>
          </a:p>
        </p:txBody>
      </p:sp>
      <p:sp>
        <p:nvSpPr>
          <p:cNvPr id="24" name="Text 3"/>
          <p:cNvSpPr/>
          <p:nvPr/>
        </p:nvSpPr>
        <p:spPr>
          <a:xfrm>
            <a:off x="876300" y="2171700"/>
            <a:ext cx="324344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Size: Approximately 28,000 images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876300" y="2552700"/>
            <a:ext cx="346721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Classes: 10 distinct animal categories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876300" y="2933700"/>
            <a:ext cx="612040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Animals: Common species including dogs, cats, horses, and others</a:t>
            </a:r>
            <a:endParaRPr lang="en-US" sz="1200" dirty="0"/>
          </a:p>
        </p:txBody>
      </p:sp>
      <p:sp>
        <p:nvSpPr>
          <p:cNvPr id="27" name="Text 6"/>
          <p:cNvSpPr/>
          <p:nvPr/>
        </p:nvSpPr>
        <p:spPr>
          <a:xfrm>
            <a:off x="571500" y="3810000"/>
            <a:ext cx="5981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Dataset Purpose</a:t>
            </a:r>
            <a:endParaRPr lang="en-US" sz="1500" dirty="0"/>
          </a:p>
        </p:txBody>
      </p:sp>
      <p:sp>
        <p:nvSpPr>
          <p:cNvPr id="28" name="Text 7"/>
          <p:cNvSpPr/>
          <p:nvPr/>
        </p:nvSpPr>
        <p:spPr>
          <a:xfrm>
            <a:off x="571500" y="4152900"/>
            <a:ext cx="59817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This comprehensive dataset serves as the foundation for both our image classification and object detection tasks, providing diverse animal imagery for model training, validation, and testing.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7239000" y="3962400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Dataset Features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7581900" y="4457700"/>
            <a:ext cx="190791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Diverse Perspectives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7353300" y="4724400"/>
            <a:ext cx="2263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Various angles and contexts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9848850" y="4457700"/>
            <a:ext cx="124551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Visual Variety</a:t>
            </a:r>
            <a:endParaRPr lang="en-US" sz="1200" dirty="0"/>
          </a:p>
        </p:txBody>
      </p:sp>
      <p:sp>
        <p:nvSpPr>
          <p:cNvPr id="33" name="Text 12"/>
          <p:cNvSpPr/>
          <p:nvPr/>
        </p:nvSpPr>
        <p:spPr>
          <a:xfrm>
            <a:off x="9620250" y="4724400"/>
            <a:ext cx="2263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Different lighting conditions</a:t>
            </a:r>
            <a:endParaRPr lang="en-US" sz="1050" dirty="0"/>
          </a:p>
        </p:txBody>
      </p:sp>
      <p:sp>
        <p:nvSpPr>
          <p:cNvPr id="34" name="Text 13"/>
          <p:cNvSpPr/>
          <p:nvPr/>
        </p:nvSpPr>
        <p:spPr>
          <a:xfrm>
            <a:off x="7620000" y="5295900"/>
            <a:ext cx="1592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Balanced Classes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7353300" y="5562600"/>
            <a:ext cx="2263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For optimal model training</a:t>
            </a:r>
            <a:endParaRPr lang="en-US" sz="1050" dirty="0"/>
          </a:p>
        </p:txBody>
      </p:sp>
      <p:sp>
        <p:nvSpPr>
          <p:cNvPr id="36" name="Text 15"/>
          <p:cNvSpPr/>
          <p:nvPr/>
        </p:nvSpPr>
        <p:spPr>
          <a:xfrm>
            <a:off x="9848850" y="5295900"/>
            <a:ext cx="16694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Structured Format</a:t>
            </a:r>
            <a:endParaRPr lang="en-US" sz="1200" dirty="0"/>
          </a:p>
        </p:txBody>
      </p:sp>
      <p:sp>
        <p:nvSpPr>
          <p:cNvPr id="37" name="Text 16"/>
          <p:cNvSpPr/>
          <p:nvPr/>
        </p:nvSpPr>
        <p:spPr>
          <a:xfrm>
            <a:off x="9620250" y="5562600"/>
            <a:ext cx="22631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Ready for ML processing</a:t>
            </a:r>
            <a:endParaRPr lang="en-US" sz="1050" dirty="0"/>
          </a:p>
        </p:txBody>
      </p:sp>
      <p:pic>
        <p:nvPicPr>
          <p:cNvPr id="39" name="Image 21" descr="preencoded.png">
            <a:extLst>
              <a:ext uri="{FF2B5EF4-FFF2-40B4-BE49-F238E27FC236}">
                <a16:creationId xmlns:a16="http://schemas.microsoft.com/office/drawing/2014/main" id="{3F7761F4-F351-9463-20AB-EF348C4FC48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40" name="Text 13">
            <a:extLst>
              <a:ext uri="{FF2B5EF4-FFF2-40B4-BE49-F238E27FC236}">
                <a16:creationId xmlns:a16="http://schemas.microsoft.com/office/drawing/2014/main" id="{AC875472-A038-4CC8-B58C-0A01DDE46EB1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6/20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294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943100"/>
            <a:ext cx="3657600" cy="36004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425" y="2171700"/>
            <a:ext cx="666750" cy="666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975" y="2333625"/>
            <a:ext cx="247650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295650"/>
            <a:ext cx="3200400" cy="914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1943100"/>
            <a:ext cx="3657600" cy="36004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2625" y="2171700"/>
            <a:ext cx="666750" cy="666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5025" y="2333625"/>
            <a:ext cx="361950" cy="3429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5800" y="3371850"/>
            <a:ext cx="3200400" cy="914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943100"/>
            <a:ext cx="3657600" cy="36004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8825" y="2171700"/>
            <a:ext cx="666750" cy="666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9325" y="2333625"/>
            <a:ext cx="2857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0" y="3371850"/>
            <a:ext cx="3200400" cy="914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1000" y="5772150"/>
            <a:ext cx="11430000" cy="876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63055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28084" y="630555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4767" y="6305550"/>
            <a:ext cx="152400" cy="1524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 Preprocessing &amp; Augmentation</a:t>
            </a:r>
            <a:endParaRPr lang="en-US" sz="2700" dirty="0"/>
          </a:p>
        </p:txBody>
      </p:sp>
      <p:sp>
        <p:nvSpPr>
          <p:cNvPr id="21" name="Text 1"/>
          <p:cNvSpPr/>
          <p:nvPr/>
        </p:nvSpPr>
        <p:spPr>
          <a:xfrm>
            <a:off x="381000" y="1181100"/>
            <a:ext cx="11430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Effective data preprocessing is crucial for training robust deep learning models. The following key steps were applied to the Animals-10 dataset:</a:t>
            </a:r>
            <a:endParaRPr lang="en-US" sz="1350" dirty="0"/>
          </a:p>
        </p:txBody>
      </p:sp>
      <p:sp>
        <p:nvSpPr>
          <p:cNvPr id="22" name="Text 2"/>
          <p:cNvSpPr/>
          <p:nvPr/>
        </p:nvSpPr>
        <p:spPr>
          <a:xfrm>
            <a:off x="1668125" y="2990850"/>
            <a:ext cx="1083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Resizing</a:t>
            </a:r>
            <a:endParaRPr lang="en-US" sz="1500" dirty="0"/>
          </a:p>
        </p:txBody>
      </p:sp>
      <p:sp>
        <p:nvSpPr>
          <p:cNvPr id="23" name="Text 3"/>
          <p:cNvSpPr/>
          <p:nvPr/>
        </p:nvSpPr>
        <p:spPr>
          <a:xfrm>
            <a:off x="609600" y="4400550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All images were uniformly resized to 224×224 pixels, ensuring consistent input size for the neural network models.</a:t>
            </a:r>
            <a:endParaRPr lang="en-US" sz="1200" dirty="0"/>
          </a:p>
        </p:txBody>
      </p:sp>
      <p:sp>
        <p:nvSpPr>
          <p:cNvPr id="24" name="Text 4"/>
          <p:cNvSpPr/>
          <p:nvPr/>
        </p:nvSpPr>
        <p:spPr>
          <a:xfrm>
            <a:off x="5193402" y="2990850"/>
            <a:ext cx="180504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Normalization</a:t>
            </a:r>
            <a:endParaRPr lang="en-US" sz="1500" dirty="0"/>
          </a:p>
        </p:txBody>
      </p:sp>
      <p:sp>
        <p:nvSpPr>
          <p:cNvPr id="25" name="Text 5"/>
          <p:cNvSpPr/>
          <p:nvPr/>
        </p:nvSpPr>
        <p:spPr>
          <a:xfrm>
            <a:off x="4495800" y="4400550"/>
            <a:ext cx="32004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Pixel values (0-255) were scaled to a normalized range [0, 1] or [-1, 1], stabilizing training and accelerating convergence.</a:t>
            </a:r>
            <a:endParaRPr lang="en-US" sz="1200" dirty="0"/>
          </a:p>
        </p:txBody>
      </p:sp>
      <p:sp>
        <p:nvSpPr>
          <p:cNvPr id="26" name="Text 6"/>
          <p:cNvSpPr/>
          <p:nvPr/>
        </p:nvSpPr>
        <p:spPr>
          <a:xfrm>
            <a:off x="9066922" y="2990850"/>
            <a:ext cx="183040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Augmentation</a:t>
            </a:r>
            <a:endParaRPr lang="en-US" sz="1500" dirty="0"/>
          </a:p>
        </p:txBody>
      </p:sp>
      <p:sp>
        <p:nvSpPr>
          <p:cNvPr id="27" name="Text 7"/>
          <p:cNvSpPr/>
          <p:nvPr/>
        </p:nvSpPr>
        <p:spPr>
          <a:xfrm>
            <a:off x="8382000" y="4400550"/>
            <a:ext cx="320040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Various techniques were applied to enhance dataset diversity and mitigate overfitting without collecting additional data.</a:t>
            </a:r>
            <a:endParaRPr lang="en-US" sz="1200" dirty="0"/>
          </a:p>
        </p:txBody>
      </p:sp>
      <p:sp>
        <p:nvSpPr>
          <p:cNvPr id="28" name="Text 8"/>
          <p:cNvSpPr/>
          <p:nvPr/>
        </p:nvSpPr>
        <p:spPr>
          <a:xfrm>
            <a:off x="533400" y="5924550"/>
            <a:ext cx="11125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Augmentation Techniques:</a:t>
            </a:r>
            <a:endParaRPr lang="en-US" sz="1350" dirty="0"/>
          </a:p>
        </p:txBody>
      </p:sp>
      <p:sp>
        <p:nvSpPr>
          <p:cNvPr id="29" name="Text 9"/>
          <p:cNvSpPr/>
          <p:nvPr/>
        </p:nvSpPr>
        <p:spPr>
          <a:xfrm>
            <a:off x="762000" y="6267450"/>
            <a:ext cx="167538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Random Rotations</a:t>
            </a:r>
            <a:endParaRPr lang="en-US" sz="1200" dirty="0"/>
          </a:p>
        </p:txBody>
      </p:sp>
      <p:sp>
        <p:nvSpPr>
          <p:cNvPr id="30" name="Text 10"/>
          <p:cNvSpPr/>
          <p:nvPr/>
        </p:nvSpPr>
        <p:spPr>
          <a:xfrm>
            <a:off x="5856684" y="6267450"/>
            <a:ext cx="17137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Horizontal Flipping</a:t>
            </a:r>
            <a:endParaRPr lang="en-US" sz="1200" dirty="0"/>
          </a:p>
        </p:txBody>
      </p:sp>
      <p:sp>
        <p:nvSpPr>
          <p:cNvPr id="31" name="Text 11"/>
          <p:cNvSpPr/>
          <p:nvPr/>
        </p:nvSpPr>
        <p:spPr>
          <a:xfrm>
            <a:off x="10983367" y="6267450"/>
            <a:ext cx="81010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Zooming</a:t>
            </a:r>
            <a:endParaRPr lang="en-US" sz="1200" dirty="0"/>
          </a:p>
        </p:txBody>
      </p:sp>
      <p:pic>
        <p:nvPicPr>
          <p:cNvPr id="36" name="Image 21" descr="preencoded.png">
            <a:extLst>
              <a:ext uri="{FF2B5EF4-FFF2-40B4-BE49-F238E27FC236}">
                <a16:creationId xmlns:a16="http://schemas.microsoft.com/office/drawing/2014/main" id="{B9704B18-881D-07B8-5A14-B7FF372FD40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31200" y="6743700"/>
            <a:ext cx="76200" cy="76200"/>
          </a:xfrm>
          <a:prstGeom prst="rect">
            <a:avLst/>
          </a:prstGeom>
        </p:spPr>
      </p:pic>
      <p:sp>
        <p:nvSpPr>
          <p:cNvPr id="37" name="Text 13">
            <a:extLst>
              <a:ext uri="{FF2B5EF4-FFF2-40B4-BE49-F238E27FC236}">
                <a16:creationId xmlns:a16="http://schemas.microsoft.com/office/drawing/2014/main" id="{59219824-8B0A-40F4-3A3F-4DA3727D2F19}"/>
              </a:ext>
            </a:extLst>
          </p:cNvPr>
          <p:cNvSpPr/>
          <p:nvPr/>
        </p:nvSpPr>
        <p:spPr>
          <a:xfrm>
            <a:off x="11183600" y="668655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7/20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562600" cy="5372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33500"/>
            <a:ext cx="2286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400300"/>
            <a:ext cx="5105400" cy="2438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4991100"/>
            <a:ext cx="5105400" cy="609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512445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104900"/>
            <a:ext cx="5562600" cy="5372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7000" y="13335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2476500"/>
            <a:ext cx="51054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9400" y="2628900"/>
            <a:ext cx="171450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33906" y="2628900"/>
            <a:ext cx="896094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77000" y="3200400"/>
            <a:ext cx="1625650" cy="1333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81900" y="3429000"/>
            <a:ext cx="406450" cy="2286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16950" y="3200400"/>
            <a:ext cx="1625650" cy="1333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21850" y="3429000"/>
            <a:ext cx="40645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56899" y="3200400"/>
            <a:ext cx="1625650" cy="1333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61799" y="3314700"/>
            <a:ext cx="40645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4762500"/>
            <a:ext cx="5105400" cy="6096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4895850"/>
            <a:ext cx="104775" cy="13335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Exploratory Data Analysis &amp; Dataset Splitting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952500" y="1333500"/>
            <a:ext cx="413033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Class Distribution Analysis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609600" y="17907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 bar chart illustrating the distribution of images across the 10 animal classes to identify potential class imbalances.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933450" y="5105400"/>
            <a:ext cx="4876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Stratified sampling ensures each class is represented proportionally across all splits.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6819900" y="1333500"/>
            <a:ext cx="407193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Dataset Splitting Strategy</a:t>
            </a:r>
            <a:endParaRPr lang="en-US" sz="1800" dirty="0"/>
          </a:p>
        </p:txBody>
      </p:sp>
      <p:sp>
        <p:nvSpPr>
          <p:cNvPr id="27" name="Text 5"/>
          <p:cNvSpPr/>
          <p:nvPr/>
        </p:nvSpPr>
        <p:spPr>
          <a:xfrm>
            <a:off x="6477000" y="1790700"/>
            <a:ext cx="5105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The dataset was divided into training, validation, and testing sets using a stratified splitting strategy.</a:t>
            </a:r>
            <a:endParaRPr lang="en-US" sz="1200" dirty="0"/>
          </a:p>
        </p:txBody>
      </p:sp>
      <p:sp>
        <p:nvSpPr>
          <p:cNvPr id="28" name="Text 6"/>
          <p:cNvSpPr/>
          <p:nvPr/>
        </p:nvSpPr>
        <p:spPr>
          <a:xfrm>
            <a:off x="6915150" y="2647950"/>
            <a:ext cx="19236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Stratified Splitting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10648206" y="2628900"/>
            <a:ext cx="107531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80</a:t>
            </a:r>
            <a:r>
              <a:rPr lang="ar-EG" sz="10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</a:t>
            </a:r>
            <a:r>
              <a:rPr lang="ar-EG" sz="10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r>
              <a:rPr lang="ar-EG" sz="10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</a:t>
            </a:r>
            <a:r>
              <a:rPr lang="ar-EG" sz="10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6591300" y="3314700"/>
            <a:ext cx="990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Training Set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7658100" y="3429000"/>
            <a:ext cx="4877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80%</a:t>
            </a:r>
            <a:endParaRPr lang="en-US" sz="900" dirty="0"/>
          </a:p>
        </p:txBody>
      </p:sp>
      <p:sp>
        <p:nvSpPr>
          <p:cNvPr id="32" name="Text 10"/>
          <p:cNvSpPr/>
          <p:nvPr/>
        </p:nvSpPr>
        <p:spPr>
          <a:xfrm>
            <a:off x="6591300" y="3848100"/>
            <a:ext cx="13970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to train the model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8331250" y="3314700"/>
            <a:ext cx="990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Validation Set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9398050" y="3429000"/>
            <a:ext cx="4877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10%</a:t>
            </a:r>
            <a:endParaRPr lang="en-US" sz="900" dirty="0"/>
          </a:p>
        </p:txBody>
      </p:sp>
      <p:sp>
        <p:nvSpPr>
          <p:cNvPr id="35" name="Text 13"/>
          <p:cNvSpPr/>
          <p:nvPr/>
        </p:nvSpPr>
        <p:spPr>
          <a:xfrm>
            <a:off x="8331250" y="3848100"/>
            <a:ext cx="13970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for hyperparameter tuning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10071199" y="3314700"/>
            <a:ext cx="82760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D9488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Set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11137999" y="3314700"/>
            <a:ext cx="4877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10%</a:t>
            </a:r>
            <a:endParaRPr lang="en-US" sz="900" dirty="0"/>
          </a:p>
        </p:txBody>
      </p:sp>
      <p:sp>
        <p:nvSpPr>
          <p:cNvPr id="38" name="Text 16"/>
          <p:cNvSpPr/>
          <p:nvPr/>
        </p:nvSpPr>
        <p:spPr>
          <a:xfrm>
            <a:off x="10071199" y="3619500"/>
            <a:ext cx="13970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Used for final evaluation</a:t>
            </a:r>
            <a:endParaRPr lang="en-US" sz="1050" dirty="0"/>
          </a:p>
        </p:txBody>
      </p:sp>
      <p:sp>
        <p:nvSpPr>
          <p:cNvPr id="39" name="Text 17"/>
          <p:cNvSpPr/>
          <p:nvPr/>
        </p:nvSpPr>
        <p:spPr>
          <a:xfrm>
            <a:off x="6772275" y="4876800"/>
            <a:ext cx="4876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7F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Stratification ensures that the proportion of each animal class is maintained across all splits, preventing bias.</a:t>
            </a:r>
            <a:endParaRPr lang="en-US" sz="1050" dirty="0"/>
          </a:p>
        </p:txBody>
      </p:sp>
      <p:pic>
        <p:nvPicPr>
          <p:cNvPr id="40" name="Image 21" descr="preencoded.png">
            <a:extLst>
              <a:ext uri="{FF2B5EF4-FFF2-40B4-BE49-F238E27FC236}">
                <a16:creationId xmlns:a16="http://schemas.microsoft.com/office/drawing/2014/main" id="{00AA6AA1-99E4-05FD-B501-E79A6124CAC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41" name="Text 13">
            <a:extLst>
              <a:ext uri="{FF2B5EF4-FFF2-40B4-BE49-F238E27FC236}">
                <a16:creationId xmlns:a16="http://schemas.microsoft.com/office/drawing/2014/main" id="{2FB2F498-8E49-F6E5-55A9-F296466C5ADD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8/20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6362700" cy="53721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625" y="2628900"/>
            <a:ext cx="1714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3766" y="4188979"/>
            <a:ext cx="332412" cy="59095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3632" y="1866900"/>
            <a:ext cx="2438400" cy="1468871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00" y="1104900"/>
            <a:ext cx="4762500" cy="5372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7100" y="1857375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7100" y="2428875"/>
            <a:ext cx="13335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77100" y="3000375"/>
            <a:ext cx="142875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7100" y="3762375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7100" y="4524375"/>
            <a:ext cx="152400" cy="15240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81000" y="381000"/>
            <a:ext cx="13716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15E59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Image Classification Model Architecture</a:t>
            </a:r>
            <a:endParaRPr lang="en-US" sz="2700" dirty="0"/>
          </a:p>
        </p:txBody>
      </p:sp>
      <p:sp>
        <p:nvSpPr>
          <p:cNvPr id="26" name="Text 1"/>
          <p:cNvSpPr/>
          <p:nvPr/>
        </p:nvSpPr>
        <p:spPr>
          <a:xfrm>
            <a:off x="19050" y="1333500"/>
            <a:ext cx="7086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CNN Architecture with Transfer Learning</a:t>
            </a:r>
            <a:endParaRPr lang="en-US" sz="1800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8B738D7-5E35-70BF-9ECD-A14C6CAF2CAC}"/>
              </a:ext>
            </a:extLst>
          </p:cNvPr>
          <p:cNvGrpSpPr/>
          <p:nvPr/>
        </p:nvGrpSpPr>
        <p:grpSpPr>
          <a:xfrm>
            <a:off x="2266950" y="3333750"/>
            <a:ext cx="2651760" cy="952500"/>
            <a:chOff x="2236470" y="3028661"/>
            <a:chExt cx="2651760" cy="952500"/>
          </a:xfrm>
        </p:grpSpPr>
        <p:pic>
          <p:nvPicPr>
            <p:cNvPr id="8" name="Image 6" descr="preencoded.png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363152" y="3028661"/>
              <a:ext cx="2438400" cy="952500"/>
            </a:xfrm>
            <a:prstGeom prst="rect">
              <a:avLst/>
            </a:prstGeom>
          </p:spPr>
        </p:pic>
        <p:pic>
          <p:nvPicPr>
            <p:cNvPr id="9" name="Image 7" descr="preencoded.png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443288" y="3048000"/>
              <a:ext cx="238125" cy="266700"/>
            </a:xfrm>
            <a:prstGeom prst="rect">
              <a:avLst/>
            </a:prstGeom>
          </p:spPr>
        </p:pic>
        <p:sp>
          <p:nvSpPr>
            <p:cNvPr id="29" name="Text 4"/>
            <p:cNvSpPr/>
            <p:nvPr/>
          </p:nvSpPr>
          <p:spPr>
            <a:xfrm>
              <a:off x="2236470" y="3390900"/>
              <a:ext cx="265176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Feature Extraction</a:t>
              </a:r>
              <a:endParaRPr lang="en-US" sz="1200" dirty="0"/>
            </a:p>
          </p:txBody>
        </p:sp>
        <p:sp>
          <p:nvSpPr>
            <p:cNvPr id="30" name="Text 5"/>
            <p:cNvSpPr/>
            <p:nvPr/>
          </p:nvSpPr>
          <p:spPr>
            <a:xfrm>
              <a:off x="2236470" y="3619500"/>
              <a:ext cx="2651760" cy="1524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CCFBF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Pre-trained CNN Base</a:t>
              </a:r>
              <a:endParaRPr lang="en-US" sz="9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414829-C72A-0F49-6408-DB80A47B4F11}"/>
              </a:ext>
            </a:extLst>
          </p:cNvPr>
          <p:cNvGrpSpPr/>
          <p:nvPr/>
        </p:nvGrpSpPr>
        <p:grpSpPr>
          <a:xfrm>
            <a:off x="2690812" y="4676775"/>
            <a:ext cx="1828800" cy="1028700"/>
            <a:chOff x="2627948" y="4010025"/>
            <a:chExt cx="1828800" cy="1028700"/>
          </a:xfrm>
        </p:grpSpPr>
        <p:pic>
          <p:nvPicPr>
            <p:cNvPr id="11" name="Image 9" descr="preencoded.png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627948" y="4010025"/>
              <a:ext cx="1828800" cy="1028700"/>
            </a:xfrm>
            <a:prstGeom prst="rect">
              <a:avLst/>
            </a:prstGeom>
          </p:spPr>
        </p:pic>
        <p:pic>
          <p:nvPicPr>
            <p:cNvPr id="12" name="Image 10" descr="preencoded.p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67100" y="4114800"/>
              <a:ext cx="190500" cy="266700"/>
            </a:xfrm>
            <a:prstGeom prst="rect">
              <a:avLst/>
            </a:prstGeom>
          </p:spPr>
        </p:pic>
        <p:sp>
          <p:nvSpPr>
            <p:cNvPr id="31" name="Text 6"/>
            <p:cNvSpPr/>
            <p:nvPr/>
          </p:nvSpPr>
          <p:spPr>
            <a:xfrm>
              <a:off x="2762250" y="4457700"/>
              <a:ext cx="16002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Global Average Pooling</a:t>
              </a:r>
              <a:endParaRPr lang="en-US" sz="12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C7415BA-06CF-AB15-2F3D-870997E3E44B}"/>
              </a:ext>
            </a:extLst>
          </p:cNvPr>
          <p:cNvGrpSpPr/>
          <p:nvPr/>
        </p:nvGrpSpPr>
        <p:grpSpPr>
          <a:xfrm>
            <a:off x="2500312" y="1956666"/>
            <a:ext cx="2225040" cy="1381125"/>
            <a:chOff x="2472690" y="1830820"/>
            <a:chExt cx="2225040" cy="1257300"/>
          </a:xfrm>
        </p:grpSpPr>
        <p:pic>
          <p:nvPicPr>
            <p:cNvPr id="17" name="Image 15" descr="preencoded.png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678430" y="1830820"/>
              <a:ext cx="1828800" cy="1257300"/>
            </a:xfrm>
            <a:prstGeom prst="rect">
              <a:avLst/>
            </a:prstGeom>
          </p:spPr>
        </p:pic>
        <p:pic>
          <p:nvPicPr>
            <p:cNvPr id="18" name="Image 16" descr="preencoded.png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467100" y="1837373"/>
              <a:ext cx="171450" cy="266700"/>
            </a:xfrm>
            <a:prstGeom prst="rect">
              <a:avLst/>
            </a:prstGeom>
          </p:spPr>
        </p:pic>
        <p:sp>
          <p:nvSpPr>
            <p:cNvPr id="27" name="Text 2"/>
            <p:cNvSpPr/>
            <p:nvPr/>
          </p:nvSpPr>
          <p:spPr>
            <a:xfrm>
              <a:off x="2617470" y="2159318"/>
              <a:ext cx="1920240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115E59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Input Images</a:t>
              </a:r>
              <a:endParaRPr lang="en-US" sz="1200" dirty="0"/>
            </a:p>
          </p:txBody>
        </p:sp>
        <p:sp>
          <p:nvSpPr>
            <p:cNvPr id="28" name="Text 3"/>
            <p:cNvSpPr/>
            <p:nvPr/>
          </p:nvSpPr>
          <p:spPr>
            <a:xfrm>
              <a:off x="2602230" y="2533650"/>
              <a:ext cx="1920240" cy="1524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0D9488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224×224×3</a:t>
              </a:r>
              <a:endParaRPr lang="en-US" sz="900" dirty="0"/>
            </a:p>
          </p:txBody>
        </p:sp>
        <p:sp>
          <p:nvSpPr>
            <p:cNvPr id="32" name="Text 7"/>
            <p:cNvSpPr/>
            <p:nvPr/>
          </p:nvSpPr>
          <p:spPr>
            <a:xfrm>
              <a:off x="2487930" y="2011017"/>
              <a:ext cx="22098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115E59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Custom Classification Head</a:t>
              </a:r>
              <a:endParaRPr lang="en-US" sz="1200" dirty="0"/>
            </a:p>
          </p:txBody>
        </p:sp>
        <p:sp>
          <p:nvSpPr>
            <p:cNvPr id="33" name="Text 8"/>
            <p:cNvSpPr/>
            <p:nvPr/>
          </p:nvSpPr>
          <p:spPr>
            <a:xfrm>
              <a:off x="2472690" y="2722245"/>
              <a:ext cx="2209800" cy="1524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0D9488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Dense Layers</a:t>
              </a:r>
              <a:endParaRPr lang="en-US" sz="900" dirty="0"/>
            </a:p>
          </p:txBody>
        </p:sp>
        <p:sp>
          <p:nvSpPr>
            <p:cNvPr id="34" name="Text 9"/>
            <p:cNvSpPr/>
            <p:nvPr/>
          </p:nvSpPr>
          <p:spPr>
            <a:xfrm>
              <a:off x="2777490" y="2323148"/>
              <a:ext cx="1600200" cy="4572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800"/>
                </a:lnSpc>
                <a:buNone/>
              </a:pPr>
              <a:r>
                <a:rPr lang="en-US" sz="12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Output Predictions</a:t>
              </a:r>
              <a:endParaRPr lang="en-US" sz="1200" dirty="0"/>
            </a:p>
          </p:txBody>
        </p:sp>
        <p:sp>
          <p:nvSpPr>
            <p:cNvPr id="35" name="Text 10"/>
            <p:cNvSpPr/>
            <p:nvPr/>
          </p:nvSpPr>
          <p:spPr>
            <a:xfrm>
              <a:off x="2617470" y="2887980"/>
              <a:ext cx="1920240" cy="1524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1200"/>
                </a:lnSpc>
                <a:buNone/>
              </a:pPr>
              <a:r>
                <a:rPr lang="en-US" sz="900" dirty="0">
                  <a:solidFill>
                    <a:srgbClr val="FF7F50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10 Animal Classes</a:t>
              </a:r>
              <a:endParaRPr lang="en-US" sz="900" dirty="0"/>
            </a:p>
          </p:txBody>
        </p:sp>
      </p:grpSp>
      <p:sp>
        <p:nvSpPr>
          <p:cNvPr id="36" name="Text 11"/>
          <p:cNvSpPr/>
          <p:nvPr/>
        </p:nvSpPr>
        <p:spPr>
          <a:xfrm>
            <a:off x="7277100" y="1333500"/>
            <a:ext cx="516636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0F766E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Key Architecture Features</a:t>
            </a:r>
            <a:endParaRPr lang="en-US" sz="1800" dirty="0"/>
          </a:p>
        </p:txBody>
      </p:sp>
      <p:sp>
        <p:nvSpPr>
          <p:cNvPr id="37" name="Text 12"/>
          <p:cNvSpPr/>
          <p:nvPr/>
        </p:nvSpPr>
        <p:spPr>
          <a:xfrm>
            <a:off x="7543800" y="1790700"/>
            <a:ext cx="430946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Pre-trained on vast datasets like ImageNet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7543800" y="2019300"/>
            <a:ext cx="430946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Leverages knowledge from millions of diverse images</a:t>
            </a:r>
            <a:endParaRPr lang="en-US" sz="1050" dirty="0"/>
          </a:p>
        </p:txBody>
      </p:sp>
      <p:sp>
        <p:nvSpPr>
          <p:cNvPr id="39" name="Text 14"/>
          <p:cNvSpPr/>
          <p:nvPr/>
        </p:nvSpPr>
        <p:spPr>
          <a:xfrm>
            <a:off x="7524750" y="2362200"/>
            <a:ext cx="444055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Freezes convolutional base</a:t>
            </a:r>
            <a:endParaRPr lang="en-US" sz="1200" dirty="0"/>
          </a:p>
        </p:txBody>
      </p:sp>
      <p:sp>
        <p:nvSpPr>
          <p:cNvPr id="40" name="Text 15"/>
          <p:cNvSpPr/>
          <p:nvPr/>
        </p:nvSpPr>
        <p:spPr>
          <a:xfrm>
            <a:off x="7524750" y="2590800"/>
            <a:ext cx="44405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Retains powerful generic feature extraction capabilities</a:t>
            </a:r>
            <a:endParaRPr lang="en-US" sz="1050" dirty="0"/>
          </a:p>
        </p:txBody>
      </p:sp>
      <p:sp>
        <p:nvSpPr>
          <p:cNvPr id="41" name="Text 16"/>
          <p:cNvSpPr/>
          <p:nvPr/>
        </p:nvSpPr>
        <p:spPr>
          <a:xfrm>
            <a:off x="7534275" y="2933700"/>
            <a:ext cx="4857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Custom classification head</a:t>
            </a:r>
            <a:endParaRPr lang="en-US" sz="1200" dirty="0"/>
          </a:p>
        </p:txBody>
      </p:sp>
      <p:sp>
        <p:nvSpPr>
          <p:cNvPr id="42" name="Text 17"/>
          <p:cNvSpPr/>
          <p:nvPr/>
        </p:nvSpPr>
        <p:spPr>
          <a:xfrm>
            <a:off x="7534275" y="3162300"/>
            <a:ext cx="4048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Adapts the model for the specific 10-animal classification task</a:t>
            </a:r>
            <a:endParaRPr lang="en-US" sz="1050" dirty="0"/>
          </a:p>
        </p:txBody>
      </p:sp>
      <p:sp>
        <p:nvSpPr>
          <p:cNvPr id="43" name="Text 18"/>
          <p:cNvSpPr/>
          <p:nvPr/>
        </p:nvSpPr>
        <p:spPr>
          <a:xfrm>
            <a:off x="7543800" y="3695700"/>
            <a:ext cx="4846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Significantly reduced training time</a:t>
            </a:r>
            <a:endParaRPr lang="en-US" sz="1200" dirty="0"/>
          </a:p>
        </p:txBody>
      </p:sp>
      <p:sp>
        <p:nvSpPr>
          <p:cNvPr id="44" name="Text 19"/>
          <p:cNvSpPr/>
          <p:nvPr/>
        </p:nvSpPr>
        <p:spPr>
          <a:xfrm>
            <a:off x="7543800" y="3924300"/>
            <a:ext cx="4038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Accelerates development cycle for moderately sized datasets</a:t>
            </a:r>
            <a:endParaRPr lang="en-US" sz="1050" dirty="0"/>
          </a:p>
        </p:txBody>
      </p:sp>
      <p:sp>
        <p:nvSpPr>
          <p:cNvPr id="45" name="Text 20"/>
          <p:cNvSpPr/>
          <p:nvPr/>
        </p:nvSpPr>
        <p:spPr>
          <a:xfrm>
            <a:off x="7543800" y="4457700"/>
            <a:ext cx="4846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Improved generalization</a:t>
            </a:r>
            <a:endParaRPr lang="en-US" sz="1200" dirty="0"/>
          </a:p>
        </p:txBody>
      </p:sp>
      <p:sp>
        <p:nvSpPr>
          <p:cNvPr id="46" name="Text 21"/>
          <p:cNvSpPr/>
          <p:nvPr/>
        </p:nvSpPr>
        <p:spPr>
          <a:xfrm>
            <a:off x="7543800" y="4686300"/>
            <a:ext cx="4038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Enhances performance on related tasks with limited training data</a:t>
            </a:r>
            <a:endParaRPr lang="en-US" sz="1050" dirty="0"/>
          </a:p>
        </p:txBody>
      </p:sp>
      <p:pic>
        <p:nvPicPr>
          <p:cNvPr id="5" name="Image 21" descr="preencoded.png">
            <a:extLst>
              <a:ext uri="{FF2B5EF4-FFF2-40B4-BE49-F238E27FC236}">
                <a16:creationId xmlns:a16="http://schemas.microsoft.com/office/drawing/2014/main" id="{A6B8BAFE-2879-1369-4FDB-0E2CBA7D8B8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22534" y="6572250"/>
            <a:ext cx="76200" cy="76200"/>
          </a:xfrm>
          <a:prstGeom prst="rect">
            <a:avLst/>
          </a:prstGeom>
        </p:spPr>
      </p:pic>
      <p:sp>
        <p:nvSpPr>
          <p:cNvPr id="6" name="Text 13">
            <a:extLst>
              <a:ext uri="{FF2B5EF4-FFF2-40B4-BE49-F238E27FC236}">
                <a16:creationId xmlns:a16="http://schemas.microsoft.com/office/drawing/2014/main" id="{D39EAF3B-9937-1C0D-CFCE-328F3BF7B4E2}"/>
              </a:ext>
            </a:extLst>
          </p:cNvPr>
          <p:cNvSpPr/>
          <p:nvPr/>
        </p:nvSpPr>
        <p:spPr>
          <a:xfrm>
            <a:off x="11374934" y="6515100"/>
            <a:ext cx="797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Page 9/20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2081</Words>
  <Application>Microsoft Office PowerPoint</Application>
  <PresentationFormat>Widescreen</PresentationFormat>
  <Paragraphs>371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Mohammed ramadan fouad</cp:lastModifiedBy>
  <cp:revision>6</cp:revision>
  <dcterms:created xsi:type="dcterms:W3CDTF">2025-11-30T16:50:05Z</dcterms:created>
  <dcterms:modified xsi:type="dcterms:W3CDTF">2025-11-30T20:40:31Z</dcterms:modified>
</cp:coreProperties>
</file>